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jpg" ContentType="image/jpeg"/>
  <Override PartName="/ppt/diagrams/data1.xml" ContentType="application/vnd.openxmlformats-officedocument.drawingml.diagramData+xml"/>
  <Override PartName="/ppt/drawings/drawing1.xml" ContentType="application/vnd.openxmlformats-officedocument.drawingml.chartshapes+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9.xml" ContentType="application/vnd.openxmlformats-officedocument.presentationml.slide+xml"/>
  <Override PartName="/ppt/slides/slide8.xml" ContentType="application/vnd.openxmlformats-officedocument.presentationml.slide+xml"/>
  <Override PartName="/ppt/slides/slide7.xml" ContentType="application/vnd.openxmlformats-officedocument.presentationml.slide+xml"/>
  <Override PartName="/ppt/slides/slide6.xml" ContentType="application/vnd.openxmlformats-officedocument.presentationml.slide+xml"/>
  <Override PartName="/ppt/slides/slide5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2.xml" ContentType="application/vnd.openxmlformats-officedocument.presentationml.slide+xml"/>
  <Override PartName="/ppt/slides/slide10.xml" ContentType="application/vnd.openxmlformats-officedocument.presentationml.slide+xml"/>
  <Override PartName="/ppt/slides/slide4.xml" ContentType="application/vnd.openxmlformats-officedocument.presentationml.slide+xml"/>
  <Override PartName="/ppt/slides/slide12.xml" ContentType="application/vnd.openxmlformats-officedocument.presentationml.slide+xml"/>
  <Override PartName="/ppt/slides/slide19.xml" ContentType="application/vnd.openxmlformats-officedocument.presentationml.slide+xml"/>
  <Override PartName="/ppt/slides/slide18.xml" ContentType="application/vnd.openxmlformats-officedocument.presentationml.slide+xml"/>
  <Override PartName="/ppt/slides/slide17.xml" ContentType="application/vnd.openxmlformats-officedocument.presentationml.slide+xml"/>
  <Override PartName="/ppt/slides/slide11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4.xml" ContentType="application/vnd.openxmlformats-officedocument.presentationml.slide+xml"/>
  <Override PartName="/ppt/slides/slide13.xml" ContentType="application/vnd.openxmlformats-officedocument.presentationml.slide+xml"/>
  <Override PartName="/ppt/notesSlides/notesSlide8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5.xml" ContentType="application/vnd.openxmlformats-officedocument.presentationml.notesSlide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2.xml" ContentType="application/vnd.openxmlformats-officedocument.presentationml.notesSlide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diagrams/drawing1.xml" ContentType="application/vnd.ms-office.drawingml.diagramDrawing+xml"/>
  <Override PartName="/ppt/diagrams/colors1.xml" ContentType="application/vnd.openxmlformats-officedocument.drawingml.diagramColors+xml"/>
  <Override PartName="/ppt/diagrams/quickStyle1.xml" ContentType="application/vnd.openxmlformats-officedocument.drawingml.diagramStyle+xml"/>
  <Override PartName="/ppt/diagrams/layout1.xml" ContentType="application/vnd.openxmlformats-officedocument.drawingml.diagramLayout+xml"/>
  <Override PartName="/ppt/theme/theme2.xml" ContentType="application/vnd.openxmlformats-officedocument.theme+xml"/>
  <Override PartName="/ppt/theme/theme3.xml" ContentType="application/vnd.openxmlformats-officedocument.theme+xml"/>
  <Override PartName="/ppt/handoutMasters/handoutMaster1.xml" ContentType="application/vnd.openxmlformats-officedocument.presentationml.handoutMaster+xml"/>
  <Override PartName="/ppt/charts/chart6.xml" ContentType="application/vnd.openxmlformats-officedocument.drawingml.chart+xml"/>
  <Override PartName="/ppt/theme/themeOverride1.xml" ContentType="application/vnd.openxmlformats-officedocument.themeOverride+xml"/>
  <Override PartName="/ppt/charts/chart5.xml" ContentType="application/vnd.openxmlformats-officedocument.drawingml.chart+xml"/>
  <Override PartName="/ppt/charts/chart1.xml" ContentType="application/vnd.openxmlformats-officedocument.drawingml.chart+xml"/>
  <Override PartName="/ppt/charts/chart3.xml" ContentType="application/vnd.openxmlformats-officedocument.drawingml.chart+xml"/>
  <Override PartName="/ppt/charts/chart2.xml" ContentType="application/vnd.openxmlformats-officedocument.drawingml.chart+xml"/>
  <Override PartName="/ppt/charts/chart4.xml" ContentType="application/vnd.openxmlformats-officedocument.drawingml.chart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handoutMasterIdLst>
    <p:handoutMasterId r:id="rId23"/>
  </p:handoutMasterIdLst>
  <p:sldIdLst>
    <p:sldId id="258" r:id="rId2"/>
    <p:sldId id="267" r:id="rId3"/>
    <p:sldId id="268" r:id="rId4"/>
    <p:sldId id="271" r:id="rId5"/>
    <p:sldId id="281" r:id="rId6"/>
    <p:sldId id="286" r:id="rId7"/>
    <p:sldId id="272" r:id="rId8"/>
    <p:sldId id="273" r:id="rId9"/>
    <p:sldId id="274" r:id="rId10"/>
    <p:sldId id="260" r:id="rId11"/>
    <p:sldId id="263" r:id="rId12"/>
    <p:sldId id="264" r:id="rId13"/>
    <p:sldId id="287" r:id="rId14"/>
    <p:sldId id="280" r:id="rId15"/>
    <p:sldId id="266" r:id="rId16"/>
    <p:sldId id="278" r:id="rId17"/>
    <p:sldId id="279" r:id="rId18"/>
    <p:sldId id="284" r:id="rId19"/>
    <p:sldId id="285" r:id="rId20"/>
    <p:sldId id="275" r:id="rId2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57" d="100"/>
          <a:sy n="57" d="100"/>
        </p:scale>
        <p:origin x="-1075" y="19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88" d="100"/>
          <a:sy n="88" d="100"/>
        </p:scale>
        <p:origin x="-3870" y="-12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customXml" Target="../customXml/item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28" Type="http://schemas.openxmlformats.org/officeDocument/2006/relationships/customXml" Target="../customXml/item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Relationship Id="rId30" Type="http://schemas.openxmlformats.org/officeDocument/2006/relationships/customXml" Target="../customXml/item3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Book1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Book1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Book1" TargetMode="Externa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oleObject" Target="Book1" TargetMode="External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oleObject" Target="Book1" TargetMode="Externa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1.xml"/><Relationship Id="rId2" Type="http://schemas.openxmlformats.org/officeDocument/2006/relationships/oleObject" Target="Book1" TargetMode="External"/><Relationship Id="rId1" Type="http://schemas.openxmlformats.org/officeDocument/2006/relationships/themeOverride" Target="../theme/themeOverrid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ZA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Sheet1!$H$9</c:f>
              <c:strCache>
                <c:ptCount val="1"/>
                <c:pt idx="0">
                  <c:v>All adults</c:v>
                </c:pt>
              </c:strCache>
            </c:strRef>
          </c:tx>
          <c:dLbls>
            <c:dLbl>
              <c:idx val="0"/>
              <c:layout/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8"/>
              <c:layout/>
              <c:tx>
                <c:rich>
                  <a:bodyPr/>
                  <a:lstStyle/>
                  <a:p>
                    <a:r>
                      <a:rPr lang="en-US" b="1" dirty="0">
                        <a:solidFill>
                          <a:schemeClr val="accent1"/>
                        </a:solidFill>
                      </a:rPr>
                      <a:t>73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b="1">
                    <a:solidFill>
                      <a:schemeClr val="accent1"/>
                    </a:solidFill>
                  </a:defRPr>
                </a:pPr>
                <a:endParaRPr lang="en-US"/>
              </a:p>
            </c:txPr>
            <c:dLblPos val="b"/>
            <c:showLegendKey val="0"/>
            <c:showVal val="0"/>
            <c:showCatName val="0"/>
            <c:showSerName val="0"/>
            <c:showPercent val="0"/>
            <c:showBubbleSize val="0"/>
          </c:dLbls>
          <c:cat>
            <c:strRef>
              <c:f>Sheet1!$G$10:$G$50</c:f>
              <c:strCache>
                <c:ptCount val="41"/>
                <c:pt idx="0">
                  <c:v>ZA-South Africa</c:v>
                </c:pt>
                <c:pt idx="1">
                  <c:v>DE-Germany</c:v>
                </c:pt>
                <c:pt idx="2">
                  <c:v>PL-Poland</c:v>
                </c:pt>
                <c:pt idx="3">
                  <c:v>PH-Philippines</c:v>
                </c:pt>
                <c:pt idx="4">
                  <c:v>US-United States</c:v>
                </c:pt>
                <c:pt idx="5">
                  <c:v>CN-China</c:v>
                </c:pt>
                <c:pt idx="6">
                  <c:v>CY-Cyprus</c:v>
                </c:pt>
                <c:pt idx="7">
                  <c:v>TR-Turkey</c:v>
                </c:pt>
                <c:pt idx="8">
                  <c:v>CL-Chile</c:v>
                </c:pt>
                <c:pt idx="9">
                  <c:v>AT-Austria</c:v>
                </c:pt>
                <c:pt idx="10">
                  <c:v>BG-Bulgaria</c:v>
                </c:pt>
                <c:pt idx="11">
                  <c:v>AU-Australia</c:v>
                </c:pt>
                <c:pt idx="12">
                  <c:v>EE-Estonia</c:v>
                </c:pt>
                <c:pt idx="13">
                  <c:v>IT-Italy</c:v>
                </c:pt>
                <c:pt idx="14">
                  <c:v>HR-Croatia</c:v>
                </c:pt>
                <c:pt idx="15">
                  <c:v>CH-Switzerland</c:v>
                </c:pt>
                <c:pt idx="16">
                  <c:v>GB-GBN-Great Britain</c:v>
                </c:pt>
                <c:pt idx="17">
                  <c:v>LV-Latvia</c:v>
                </c:pt>
                <c:pt idx="18">
                  <c:v>All countries</c:v>
                </c:pt>
                <c:pt idx="19">
                  <c:v>NZ-New Zealand</c:v>
                </c:pt>
                <c:pt idx="20">
                  <c:v>IL-Israel</c:v>
                </c:pt>
                <c:pt idx="21">
                  <c:v>BE-Belgium</c:v>
                </c:pt>
                <c:pt idx="22">
                  <c:v>UA-Ukraine</c:v>
                </c:pt>
                <c:pt idx="23">
                  <c:v>IS-Iceland</c:v>
                </c:pt>
                <c:pt idx="24">
                  <c:v>SI-Slovenia</c:v>
                </c:pt>
                <c:pt idx="25">
                  <c:v>ES-Spain</c:v>
                </c:pt>
                <c:pt idx="26">
                  <c:v>SK-Slovak Republic</c:v>
                </c:pt>
                <c:pt idx="27">
                  <c:v>AR-Argentina</c:v>
                </c:pt>
                <c:pt idx="28">
                  <c:v>RU-Russia</c:v>
                </c:pt>
                <c:pt idx="29">
                  <c:v>TW-Taiwan</c:v>
                </c:pt>
                <c:pt idx="30">
                  <c:v>FR-France</c:v>
                </c:pt>
                <c:pt idx="31">
                  <c:v>SE-Sweden</c:v>
                </c:pt>
                <c:pt idx="32">
                  <c:v>VE-Venezuela</c:v>
                </c:pt>
                <c:pt idx="33">
                  <c:v>DK-Denmark</c:v>
                </c:pt>
                <c:pt idx="34">
                  <c:v>KR-South Korea</c:v>
                </c:pt>
                <c:pt idx="35">
                  <c:v>PT-Portugal</c:v>
                </c:pt>
                <c:pt idx="36">
                  <c:v>HU-Hungary</c:v>
                </c:pt>
                <c:pt idx="37">
                  <c:v>FI-Finland</c:v>
                </c:pt>
                <c:pt idx="38">
                  <c:v>NO-Norway</c:v>
                </c:pt>
                <c:pt idx="39">
                  <c:v>CZ-Czech Republic</c:v>
                </c:pt>
                <c:pt idx="40">
                  <c:v>JP-Japan</c:v>
                </c:pt>
              </c:strCache>
            </c:strRef>
          </c:cat>
          <c:val>
            <c:numRef>
              <c:f>Sheet1!$H$10:$H$50</c:f>
              <c:numCache>
                <c:formatCode>0</c:formatCode>
                <c:ptCount val="41"/>
                <c:pt idx="0">
                  <c:v>94.26</c:v>
                </c:pt>
                <c:pt idx="1">
                  <c:v>92.1</c:v>
                </c:pt>
                <c:pt idx="2">
                  <c:v>91.41</c:v>
                </c:pt>
                <c:pt idx="3">
                  <c:v>90.32</c:v>
                </c:pt>
                <c:pt idx="4">
                  <c:v>88.76</c:v>
                </c:pt>
                <c:pt idx="5">
                  <c:v>87.74</c:v>
                </c:pt>
                <c:pt idx="6">
                  <c:v>82.31</c:v>
                </c:pt>
                <c:pt idx="7">
                  <c:v>81.88</c:v>
                </c:pt>
                <c:pt idx="8">
                  <c:v>79.89</c:v>
                </c:pt>
                <c:pt idx="9">
                  <c:v>79.88</c:v>
                </c:pt>
                <c:pt idx="10">
                  <c:v>79.39</c:v>
                </c:pt>
                <c:pt idx="11">
                  <c:v>78.06</c:v>
                </c:pt>
                <c:pt idx="12">
                  <c:v>77.680000000000007</c:v>
                </c:pt>
                <c:pt idx="13">
                  <c:v>76.17</c:v>
                </c:pt>
                <c:pt idx="14">
                  <c:v>74.92</c:v>
                </c:pt>
                <c:pt idx="15">
                  <c:v>74.86</c:v>
                </c:pt>
                <c:pt idx="16">
                  <c:v>74.44</c:v>
                </c:pt>
                <c:pt idx="17">
                  <c:v>73.760000000000005</c:v>
                </c:pt>
                <c:pt idx="18">
                  <c:v>72.61</c:v>
                </c:pt>
                <c:pt idx="19">
                  <c:v>71.63</c:v>
                </c:pt>
                <c:pt idx="20">
                  <c:v>71.599999999999994</c:v>
                </c:pt>
                <c:pt idx="21">
                  <c:v>70.97</c:v>
                </c:pt>
                <c:pt idx="22">
                  <c:v>70.72</c:v>
                </c:pt>
                <c:pt idx="23">
                  <c:v>70.37</c:v>
                </c:pt>
                <c:pt idx="24">
                  <c:v>70.209999999999994</c:v>
                </c:pt>
                <c:pt idx="25">
                  <c:v>69.42</c:v>
                </c:pt>
                <c:pt idx="26">
                  <c:v>69.22</c:v>
                </c:pt>
                <c:pt idx="27">
                  <c:v>69.16</c:v>
                </c:pt>
                <c:pt idx="28">
                  <c:v>67.69</c:v>
                </c:pt>
                <c:pt idx="29">
                  <c:v>66.27</c:v>
                </c:pt>
                <c:pt idx="30">
                  <c:v>64.790000000000006</c:v>
                </c:pt>
                <c:pt idx="31">
                  <c:v>64.16</c:v>
                </c:pt>
                <c:pt idx="32">
                  <c:v>62.85</c:v>
                </c:pt>
                <c:pt idx="33">
                  <c:v>58.84</c:v>
                </c:pt>
                <c:pt idx="34">
                  <c:v>57.68</c:v>
                </c:pt>
                <c:pt idx="35">
                  <c:v>57.61</c:v>
                </c:pt>
                <c:pt idx="36">
                  <c:v>53.9</c:v>
                </c:pt>
                <c:pt idx="37">
                  <c:v>53.55</c:v>
                </c:pt>
                <c:pt idx="38">
                  <c:v>49.97</c:v>
                </c:pt>
                <c:pt idx="39">
                  <c:v>47.8</c:v>
                </c:pt>
                <c:pt idx="40">
                  <c:v>36.659999999999997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Sheet1!$I$9</c:f>
              <c:strCache>
                <c:ptCount val="1"/>
                <c:pt idx="0">
                  <c:v>Under 35 years</c:v>
                </c:pt>
              </c:strCache>
            </c:strRef>
          </c:tx>
          <c:marker>
            <c:symbol val="none"/>
          </c:marker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b="1" dirty="0"/>
                      <a:t>95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8"/>
              <c:layout/>
              <c:tx>
                <c:rich>
                  <a:bodyPr/>
                  <a:lstStyle/>
                  <a:p>
                    <a:r>
                      <a:rPr lang="en-US" b="1" dirty="0">
                        <a:solidFill>
                          <a:schemeClr val="accent2"/>
                        </a:solidFill>
                      </a:rPr>
                      <a:t>74</a:t>
                    </a:r>
                    <a:endParaRPr lang="en-US" b="1" dirty="0"/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>
                    <a:solidFill>
                      <a:schemeClr val="accent2"/>
                    </a:solidFill>
                  </a:defRPr>
                </a:pPr>
                <a:endParaRPr lang="en-US"/>
              </a:p>
            </c:txPr>
            <c:dLblPos val="t"/>
            <c:showLegendKey val="0"/>
            <c:showVal val="0"/>
            <c:showCatName val="0"/>
            <c:showSerName val="0"/>
            <c:showPercent val="0"/>
            <c:showBubbleSize val="0"/>
          </c:dLbls>
          <c:cat>
            <c:strRef>
              <c:f>Sheet1!$G$10:$G$50</c:f>
              <c:strCache>
                <c:ptCount val="41"/>
                <c:pt idx="0">
                  <c:v>ZA-South Africa</c:v>
                </c:pt>
                <c:pt idx="1">
                  <c:v>DE-Germany</c:v>
                </c:pt>
                <c:pt idx="2">
                  <c:v>PL-Poland</c:v>
                </c:pt>
                <c:pt idx="3">
                  <c:v>PH-Philippines</c:v>
                </c:pt>
                <c:pt idx="4">
                  <c:v>US-United States</c:v>
                </c:pt>
                <c:pt idx="5">
                  <c:v>CN-China</c:v>
                </c:pt>
                <c:pt idx="6">
                  <c:v>CY-Cyprus</c:v>
                </c:pt>
                <c:pt idx="7">
                  <c:v>TR-Turkey</c:v>
                </c:pt>
                <c:pt idx="8">
                  <c:v>CL-Chile</c:v>
                </c:pt>
                <c:pt idx="9">
                  <c:v>AT-Austria</c:v>
                </c:pt>
                <c:pt idx="10">
                  <c:v>BG-Bulgaria</c:v>
                </c:pt>
                <c:pt idx="11">
                  <c:v>AU-Australia</c:v>
                </c:pt>
                <c:pt idx="12">
                  <c:v>EE-Estonia</c:v>
                </c:pt>
                <c:pt idx="13">
                  <c:v>IT-Italy</c:v>
                </c:pt>
                <c:pt idx="14">
                  <c:v>HR-Croatia</c:v>
                </c:pt>
                <c:pt idx="15">
                  <c:v>CH-Switzerland</c:v>
                </c:pt>
                <c:pt idx="16">
                  <c:v>GB-GBN-Great Britain</c:v>
                </c:pt>
                <c:pt idx="17">
                  <c:v>LV-Latvia</c:v>
                </c:pt>
                <c:pt idx="18">
                  <c:v>All countries</c:v>
                </c:pt>
                <c:pt idx="19">
                  <c:v>NZ-New Zealand</c:v>
                </c:pt>
                <c:pt idx="20">
                  <c:v>IL-Israel</c:v>
                </c:pt>
                <c:pt idx="21">
                  <c:v>BE-Belgium</c:v>
                </c:pt>
                <c:pt idx="22">
                  <c:v>UA-Ukraine</c:v>
                </c:pt>
                <c:pt idx="23">
                  <c:v>IS-Iceland</c:v>
                </c:pt>
                <c:pt idx="24">
                  <c:v>SI-Slovenia</c:v>
                </c:pt>
                <c:pt idx="25">
                  <c:v>ES-Spain</c:v>
                </c:pt>
                <c:pt idx="26">
                  <c:v>SK-Slovak Republic</c:v>
                </c:pt>
                <c:pt idx="27">
                  <c:v>AR-Argentina</c:v>
                </c:pt>
                <c:pt idx="28">
                  <c:v>RU-Russia</c:v>
                </c:pt>
                <c:pt idx="29">
                  <c:v>TW-Taiwan</c:v>
                </c:pt>
                <c:pt idx="30">
                  <c:v>FR-France</c:v>
                </c:pt>
                <c:pt idx="31">
                  <c:v>SE-Sweden</c:v>
                </c:pt>
                <c:pt idx="32">
                  <c:v>VE-Venezuela</c:v>
                </c:pt>
                <c:pt idx="33">
                  <c:v>DK-Denmark</c:v>
                </c:pt>
                <c:pt idx="34">
                  <c:v>KR-South Korea</c:v>
                </c:pt>
                <c:pt idx="35">
                  <c:v>PT-Portugal</c:v>
                </c:pt>
                <c:pt idx="36">
                  <c:v>HU-Hungary</c:v>
                </c:pt>
                <c:pt idx="37">
                  <c:v>FI-Finland</c:v>
                </c:pt>
                <c:pt idx="38">
                  <c:v>NO-Norway</c:v>
                </c:pt>
                <c:pt idx="39">
                  <c:v>CZ-Czech Republic</c:v>
                </c:pt>
                <c:pt idx="40">
                  <c:v>JP-Japan</c:v>
                </c:pt>
              </c:strCache>
            </c:strRef>
          </c:cat>
          <c:val>
            <c:numRef>
              <c:f>Sheet1!$I$10:$I$50</c:f>
              <c:numCache>
                <c:formatCode>0</c:formatCode>
                <c:ptCount val="41"/>
                <c:pt idx="0">
                  <c:v>95.02</c:v>
                </c:pt>
                <c:pt idx="1">
                  <c:v>92.28</c:v>
                </c:pt>
                <c:pt idx="2">
                  <c:v>91.05</c:v>
                </c:pt>
                <c:pt idx="3">
                  <c:v>90.34</c:v>
                </c:pt>
                <c:pt idx="4">
                  <c:v>91.24</c:v>
                </c:pt>
                <c:pt idx="5">
                  <c:v>88.38</c:v>
                </c:pt>
                <c:pt idx="6">
                  <c:v>83.14</c:v>
                </c:pt>
                <c:pt idx="7">
                  <c:v>80.22</c:v>
                </c:pt>
                <c:pt idx="8">
                  <c:v>80.22</c:v>
                </c:pt>
                <c:pt idx="9">
                  <c:v>76.23</c:v>
                </c:pt>
                <c:pt idx="10">
                  <c:v>76.61</c:v>
                </c:pt>
                <c:pt idx="11">
                  <c:v>78.680000000000007</c:v>
                </c:pt>
                <c:pt idx="12">
                  <c:v>73.44</c:v>
                </c:pt>
                <c:pt idx="13">
                  <c:v>74.39</c:v>
                </c:pt>
                <c:pt idx="14">
                  <c:v>72.61</c:v>
                </c:pt>
                <c:pt idx="15">
                  <c:v>67.38</c:v>
                </c:pt>
                <c:pt idx="16">
                  <c:v>77.849999999999994</c:v>
                </c:pt>
                <c:pt idx="17">
                  <c:v>76.59</c:v>
                </c:pt>
                <c:pt idx="18">
                  <c:v>73.650000000000006</c:v>
                </c:pt>
                <c:pt idx="19">
                  <c:v>67.02</c:v>
                </c:pt>
                <c:pt idx="20">
                  <c:v>72.099999999999994</c:v>
                </c:pt>
                <c:pt idx="21">
                  <c:v>72.17</c:v>
                </c:pt>
                <c:pt idx="22">
                  <c:v>68.87</c:v>
                </c:pt>
                <c:pt idx="23">
                  <c:v>71.84</c:v>
                </c:pt>
                <c:pt idx="24">
                  <c:v>73.069999999999993</c:v>
                </c:pt>
                <c:pt idx="25">
                  <c:v>69.8</c:v>
                </c:pt>
                <c:pt idx="26">
                  <c:v>68.11</c:v>
                </c:pt>
                <c:pt idx="27">
                  <c:v>73.16</c:v>
                </c:pt>
                <c:pt idx="28">
                  <c:v>68.34</c:v>
                </c:pt>
                <c:pt idx="29">
                  <c:v>62.19</c:v>
                </c:pt>
                <c:pt idx="30">
                  <c:v>65.349999999999994</c:v>
                </c:pt>
                <c:pt idx="31">
                  <c:v>61.19</c:v>
                </c:pt>
                <c:pt idx="32">
                  <c:v>63.5</c:v>
                </c:pt>
                <c:pt idx="33">
                  <c:v>59.61</c:v>
                </c:pt>
                <c:pt idx="34">
                  <c:v>60.08</c:v>
                </c:pt>
                <c:pt idx="35">
                  <c:v>57.19</c:v>
                </c:pt>
                <c:pt idx="36">
                  <c:v>56.5</c:v>
                </c:pt>
                <c:pt idx="37">
                  <c:v>56.64</c:v>
                </c:pt>
                <c:pt idx="38">
                  <c:v>46.93</c:v>
                </c:pt>
                <c:pt idx="39">
                  <c:v>48.66</c:v>
                </c:pt>
                <c:pt idx="40">
                  <c:v>40.14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37991296"/>
        <c:axId val="137992832"/>
      </c:lineChart>
      <c:catAx>
        <c:axId val="137991296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 rot="-2700000"/>
          <a:lstStyle/>
          <a:p>
            <a:pPr>
              <a:defRPr sz="900"/>
            </a:pPr>
            <a:endParaRPr lang="en-US"/>
          </a:p>
        </c:txPr>
        <c:crossAx val="137992832"/>
        <c:crosses val="autoZero"/>
        <c:auto val="1"/>
        <c:lblAlgn val="ctr"/>
        <c:lblOffset val="100"/>
        <c:noMultiLvlLbl val="0"/>
      </c:catAx>
      <c:valAx>
        <c:axId val="137992832"/>
        <c:scaling>
          <c:orientation val="minMax"/>
          <c:max val="100"/>
          <c:min val="40"/>
        </c:scaling>
        <c:delete val="0"/>
        <c:axPos val="l"/>
        <c:majorGridlines/>
        <c:numFmt formatCode="0" sourceLinked="1"/>
        <c:majorTickMark val="out"/>
        <c:minorTickMark val="none"/>
        <c:tickLblPos val="nextTo"/>
        <c:crossAx val="137991296"/>
        <c:crosses val="autoZero"/>
        <c:crossBetween val="between"/>
      </c:valAx>
    </c:plotArea>
    <c:legend>
      <c:legendPos val="b"/>
      <c:layout/>
      <c:overlay val="0"/>
      <c:txPr>
        <a:bodyPr/>
        <a:lstStyle/>
        <a:p>
          <a:pPr>
            <a:defRPr sz="1200"/>
          </a:pPr>
          <a:endParaRPr lang="en-US"/>
        </a:p>
      </c:txPr>
    </c:legend>
    <c:plotVisOnly val="1"/>
    <c:dispBlanksAs val="gap"/>
    <c:showDLblsOverMax val="0"/>
  </c:chart>
  <c:spPr>
    <a:ln>
      <a:noFill/>
    </a:ln>
  </c:sp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ZA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 algn="ctr">
              <a:defRPr/>
            </a:pPr>
            <a:r>
              <a:rPr lang="en-ZA" sz="1600" b="1" dirty="0" smtClean="0">
                <a:effectLst/>
                <a:latin typeface="+mn-lt"/>
              </a:rPr>
              <a:t>From what you know or have heard, do you think school-leavers are better qualified or worse qualified nowadays than they were 10 years ago?</a:t>
            </a:r>
            <a:endParaRPr lang="en-ZA" sz="1600" dirty="0">
              <a:effectLst/>
              <a:latin typeface="+mn-lt"/>
            </a:endParaRPr>
          </a:p>
        </c:rich>
      </c:tx>
      <c:layout>
        <c:manualLayout>
          <c:xMode val="edge"/>
          <c:yMode val="edge"/>
          <c:x val="0.11785625514302554"/>
          <c:y val="1.5391151988984018E-2"/>
        </c:manualLayout>
      </c:layout>
      <c:overlay val="0"/>
    </c:title>
    <c:autoTitleDeleted val="0"/>
    <c:plotArea>
      <c:layout/>
      <c:barChart>
        <c:barDir val="col"/>
        <c:grouping val="percentStacked"/>
        <c:varyColors val="0"/>
        <c:ser>
          <c:idx val="0"/>
          <c:order val="0"/>
          <c:tx>
            <c:strRef>
              <c:f>Sheet1!$AB$50</c:f>
              <c:strCache>
                <c:ptCount val="1"/>
                <c:pt idx="0">
                  <c:v>Better</c:v>
                </c:pt>
              </c:strCache>
            </c:strRef>
          </c:tx>
          <c:invertIfNegative val="0"/>
          <c:dLbls>
            <c:txPr>
              <a:bodyPr/>
              <a:lstStyle/>
              <a:p>
                <a:pPr>
                  <a:defRPr sz="1400" b="1">
                    <a:solidFill>
                      <a:schemeClr val="bg1"/>
                    </a:solidFill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Sheet1!$AA$51:$AA$56</c:f>
              <c:strCache>
                <c:ptCount val="6"/>
                <c:pt idx="0">
                  <c:v>16-19 </c:v>
                </c:pt>
                <c:pt idx="1">
                  <c:v>20-29 </c:v>
                </c:pt>
                <c:pt idx="2">
                  <c:v>30-39 </c:v>
                </c:pt>
                <c:pt idx="3">
                  <c:v>40-49 </c:v>
                </c:pt>
                <c:pt idx="4">
                  <c:v>50-59 </c:v>
                </c:pt>
                <c:pt idx="5">
                  <c:v>60+</c:v>
                </c:pt>
              </c:strCache>
            </c:strRef>
          </c:cat>
          <c:val>
            <c:numRef>
              <c:f>Sheet1!$AB$51:$AB$56</c:f>
              <c:numCache>
                <c:formatCode>0</c:formatCode>
                <c:ptCount val="6"/>
                <c:pt idx="0">
                  <c:v>42.120000000000005</c:v>
                </c:pt>
                <c:pt idx="1">
                  <c:v>43.41</c:v>
                </c:pt>
                <c:pt idx="2">
                  <c:v>44.269999999999996</c:v>
                </c:pt>
                <c:pt idx="3">
                  <c:v>41.61</c:v>
                </c:pt>
                <c:pt idx="4">
                  <c:v>44.48</c:v>
                </c:pt>
                <c:pt idx="5">
                  <c:v>32.18</c:v>
                </c:pt>
              </c:numCache>
            </c:numRef>
          </c:val>
        </c:ser>
        <c:ser>
          <c:idx val="1"/>
          <c:order val="1"/>
          <c:tx>
            <c:strRef>
              <c:f>Sheet1!$AC$50</c:f>
              <c:strCache>
                <c:ptCount val="1"/>
                <c:pt idx="0">
                  <c:v>About the same</c:v>
                </c:pt>
              </c:strCache>
            </c:strRef>
          </c:tx>
          <c:spPr>
            <a:solidFill>
              <a:schemeClr val="accent3"/>
            </a:solidFill>
          </c:spPr>
          <c:invertIfNegative val="0"/>
          <c:dLbls>
            <c:txPr>
              <a:bodyPr/>
              <a:lstStyle/>
              <a:p>
                <a:pPr>
                  <a:defRPr sz="1400" b="1">
                    <a:solidFill>
                      <a:schemeClr val="bg1"/>
                    </a:solidFill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Sheet1!$AA$51:$AA$56</c:f>
              <c:strCache>
                <c:ptCount val="6"/>
                <c:pt idx="0">
                  <c:v>16-19 </c:v>
                </c:pt>
                <c:pt idx="1">
                  <c:v>20-29 </c:v>
                </c:pt>
                <c:pt idx="2">
                  <c:v>30-39 </c:v>
                </c:pt>
                <c:pt idx="3">
                  <c:v>40-49 </c:v>
                </c:pt>
                <c:pt idx="4">
                  <c:v>50-59 </c:v>
                </c:pt>
                <c:pt idx="5">
                  <c:v>60+</c:v>
                </c:pt>
              </c:strCache>
            </c:strRef>
          </c:cat>
          <c:val>
            <c:numRef>
              <c:f>Sheet1!$AC$51:$AC$56</c:f>
              <c:numCache>
                <c:formatCode>0</c:formatCode>
                <c:ptCount val="6"/>
                <c:pt idx="0">
                  <c:v>13.35</c:v>
                </c:pt>
                <c:pt idx="1">
                  <c:v>16.41</c:v>
                </c:pt>
                <c:pt idx="2">
                  <c:v>15.69</c:v>
                </c:pt>
                <c:pt idx="3">
                  <c:v>13.04</c:v>
                </c:pt>
                <c:pt idx="4">
                  <c:v>8.7520000000000007</c:v>
                </c:pt>
                <c:pt idx="5">
                  <c:v>11.68</c:v>
                </c:pt>
              </c:numCache>
            </c:numRef>
          </c:val>
        </c:ser>
        <c:ser>
          <c:idx val="2"/>
          <c:order val="2"/>
          <c:tx>
            <c:strRef>
              <c:f>Sheet1!$AD$50</c:f>
              <c:strCache>
                <c:ptCount val="1"/>
                <c:pt idx="0">
                  <c:v>Worse</c:v>
                </c:pt>
              </c:strCache>
            </c:strRef>
          </c:tx>
          <c:spPr>
            <a:solidFill>
              <a:schemeClr val="accent2"/>
            </a:solidFill>
          </c:spPr>
          <c:invertIfNegative val="0"/>
          <c:dLbls>
            <c:txPr>
              <a:bodyPr/>
              <a:lstStyle/>
              <a:p>
                <a:pPr>
                  <a:defRPr sz="1400" b="1">
                    <a:solidFill>
                      <a:schemeClr val="bg1"/>
                    </a:solidFill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Sheet1!$AA$51:$AA$56</c:f>
              <c:strCache>
                <c:ptCount val="6"/>
                <c:pt idx="0">
                  <c:v>16-19 </c:v>
                </c:pt>
                <c:pt idx="1">
                  <c:v>20-29 </c:v>
                </c:pt>
                <c:pt idx="2">
                  <c:v>30-39 </c:v>
                </c:pt>
                <c:pt idx="3">
                  <c:v>40-49 </c:v>
                </c:pt>
                <c:pt idx="4">
                  <c:v>50-59 </c:v>
                </c:pt>
                <c:pt idx="5">
                  <c:v>60+</c:v>
                </c:pt>
              </c:strCache>
            </c:strRef>
          </c:cat>
          <c:val>
            <c:numRef>
              <c:f>Sheet1!$AD$51:$AD$56</c:f>
              <c:numCache>
                <c:formatCode>0</c:formatCode>
                <c:ptCount val="6"/>
                <c:pt idx="0">
                  <c:v>30.84</c:v>
                </c:pt>
                <c:pt idx="1">
                  <c:v>34.33</c:v>
                </c:pt>
                <c:pt idx="2">
                  <c:v>35.409999999999997</c:v>
                </c:pt>
                <c:pt idx="3">
                  <c:v>39.99</c:v>
                </c:pt>
                <c:pt idx="4">
                  <c:v>41.89</c:v>
                </c:pt>
                <c:pt idx="5">
                  <c:v>46.35</c:v>
                </c:pt>
              </c:numCache>
            </c:numRef>
          </c:val>
        </c:ser>
        <c:ser>
          <c:idx val="3"/>
          <c:order val="3"/>
          <c:tx>
            <c:strRef>
              <c:f>Sheet1!$AE$50</c:f>
              <c:strCache>
                <c:ptCount val="1"/>
                <c:pt idx="0">
                  <c:v>(Do not know)</c:v>
                </c:pt>
              </c:strCache>
            </c:strRef>
          </c:tx>
          <c:spPr>
            <a:solidFill>
              <a:schemeClr val="bg1">
                <a:lumMod val="50000"/>
              </a:schemeClr>
            </a:solidFill>
          </c:spPr>
          <c:invertIfNegative val="0"/>
          <c:dLbls>
            <c:txPr>
              <a:bodyPr/>
              <a:lstStyle/>
              <a:p>
                <a:pPr>
                  <a:defRPr sz="1400" b="1">
                    <a:solidFill>
                      <a:schemeClr val="bg1"/>
                    </a:solidFill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Sheet1!$AA$51:$AA$56</c:f>
              <c:strCache>
                <c:ptCount val="6"/>
                <c:pt idx="0">
                  <c:v>16-19 </c:v>
                </c:pt>
                <c:pt idx="1">
                  <c:v>20-29 </c:v>
                </c:pt>
                <c:pt idx="2">
                  <c:v>30-39 </c:v>
                </c:pt>
                <c:pt idx="3">
                  <c:v>40-49 </c:v>
                </c:pt>
                <c:pt idx="4">
                  <c:v>50-59 </c:v>
                </c:pt>
                <c:pt idx="5">
                  <c:v>60+</c:v>
                </c:pt>
              </c:strCache>
            </c:strRef>
          </c:cat>
          <c:val>
            <c:numRef>
              <c:f>Sheet1!$AE$51:$AE$56</c:f>
              <c:numCache>
                <c:formatCode>0</c:formatCode>
                <c:ptCount val="6"/>
                <c:pt idx="0">
                  <c:v>13.68</c:v>
                </c:pt>
                <c:pt idx="1">
                  <c:v>5.851</c:v>
                </c:pt>
                <c:pt idx="2">
                  <c:v>4.6310000000000002</c:v>
                </c:pt>
                <c:pt idx="3">
                  <c:v>5.3620000000000001</c:v>
                </c:pt>
                <c:pt idx="4">
                  <c:v>4.8819999999999997</c:v>
                </c:pt>
                <c:pt idx="5">
                  <c:v>9.7959999999999994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5"/>
        <c:overlap val="100"/>
        <c:axId val="135443968"/>
        <c:axId val="135445504"/>
      </c:barChart>
      <c:catAx>
        <c:axId val="135443968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600"/>
            </a:pPr>
            <a:endParaRPr lang="en-US"/>
          </a:p>
        </c:txPr>
        <c:crossAx val="135445504"/>
        <c:crosses val="autoZero"/>
        <c:auto val="1"/>
        <c:lblAlgn val="ctr"/>
        <c:lblOffset val="100"/>
        <c:noMultiLvlLbl val="0"/>
      </c:catAx>
      <c:valAx>
        <c:axId val="135445504"/>
        <c:scaling>
          <c:orientation val="minMax"/>
          <c:max val="1"/>
          <c:min val="0"/>
        </c:scaling>
        <c:delete val="0"/>
        <c:axPos val="l"/>
        <c:majorGridlines/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en-ZA" dirty="0" smtClean="0"/>
                  <a:t>% of the adult public</a:t>
                </a:r>
                <a:endParaRPr lang="en-ZA" dirty="0"/>
              </a:p>
            </c:rich>
          </c:tx>
          <c:layout/>
          <c:overlay val="0"/>
        </c:title>
        <c:numFmt formatCode="0%" sourceLinked="1"/>
        <c:majorTickMark val="out"/>
        <c:minorTickMark val="none"/>
        <c:tickLblPos val="nextTo"/>
        <c:crossAx val="135443968"/>
        <c:crosses val="autoZero"/>
        <c:crossBetween val="between"/>
      </c:valAx>
    </c:plotArea>
    <c:legend>
      <c:legendPos val="b"/>
      <c:layout/>
      <c:overlay val="0"/>
      <c:txPr>
        <a:bodyPr/>
        <a:lstStyle/>
        <a:p>
          <a:pPr>
            <a:defRPr sz="1600"/>
          </a:pPr>
          <a:endParaRPr lang="en-US"/>
        </a:p>
      </c:txPr>
    </c:legend>
    <c:plotVisOnly val="1"/>
    <c:dispBlanksAs val="gap"/>
    <c:showDLblsOverMax val="0"/>
  </c:chart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ZA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 algn="ctr">
              <a:defRPr sz="1600"/>
            </a:pPr>
            <a:r>
              <a:rPr lang="en-ZA" sz="1600"/>
              <a:t>How well do you </a:t>
            </a:r>
            <a:r>
              <a:rPr lang="en-GB" sz="1600"/>
              <a:t>think </a:t>
            </a:r>
            <a:r>
              <a:rPr lang="en-ZA" sz="1600"/>
              <a:t>public secondary schools in South Africa nowadays… </a:t>
            </a:r>
          </a:p>
        </c:rich>
      </c:tx>
      <c:layout>
        <c:manualLayout>
          <c:xMode val="edge"/>
          <c:yMode val="edge"/>
          <c:x val="0.15037008026185697"/>
          <c:y val="1.4726948460318797E-2"/>
        </c:manualLayout>
      </c:layout>
      <c:overlay val="0"/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Sheet1!$I$166</c:f>
              <c:strCache>
                <c:ptCount val="1"/>
                <c:pt idx="0">
                  <c:v>Prepare young people for work</c:v>
                </c:pt>
              </c:strCache>
            </c:strRef>
          </c:tx>
          <c:invertIfNegative val="0"/>
          <c:dLbls>
            <c:txPr>
              <a:bodyPr/>
              <a:lstStyle/>
              <a:p>
                <a:pPr>
                  <a:defRPr sz="1600" b="1">
                    <a:solidFill>
                      <a:schemeClr val="bg1"/>
                    </a:solidFill>
                  </a:defRPr>
                </a:pPr>
                <a:endParaRPr lang="en-US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Sheet1!$H$167:$H$172</c:f>
              <c:strCache>
                <c:ptCount val="6"/>
                <c:pt idx="0">
                  <c:v>16-19 </c:v>
                </c:pt>
                <c:pt idx="1">
                  <c:v>20-29 </c:v>
                </c:pt>
                <c:pt idx="2">
                  <c:v>30-39 </c:v>
                </c:pt>
                <c:pt idx="3">
                  <c:v>40-49 </c:v>
                </c:pt>
                <c:pt idx="4">
                  <c:v>50-59 </c:v>
                </c:pt>
                <c:pt idx="5">
                  <c:v>60+</c:v>
                </c:pt>
              </c:strCache>
            </c:strRef>
          </c:cat>
          <c:val>
            <c:numRef>
              <c:f>Sheet1!$I$167:$I$172</c:f>
              <c:numCache>
                <c:formatCode>0</c:formatCode>
                <c:ptCount val="6"/>
                <c:pt idx="0">
                  <c:v>18.387</c:v>
                </c:pt>
                <c:pt idx="1">
                  <c:v>30.869999999999997</c:v>
                </c:pt>
                <c:pt idx="2">
                  <c:v>31.823999999999998</c:v>
                </c:pt>
                <c:pt idx="3">
                  <c:v>33.58</c:v>
                </c:pt>
                <c:pt idx="4">
                  <c:v>33.07</c:v>
                </c:pt>
                <c:pt idx="5">
                  <c:v>38.926000000000002</c:v>
                </c:pt>
              </c:numCache>
            </c:numRef>
          </c:val>
        </c:ser>
        <c:ser>
          <c:idx val="1"/>
          <c:order val="1"/>
          <c:tx>
            <c:strRef>
              <c:f>Sheet1!$J$166</c:f>
              <c:strCache>
                <c:ptCount val="1"/>
                <c:pt idx="0">
                  <c:v>Teach young people basic skills such as reading, writing and maths</c:v>
                </c:pt>
              </c:strCache>
            </c:strRef>
          </c:tx>
          <c:spPr>
            <a:solidFill>
              <a:schemeClr val="accent3"/>
            </a:solidFill>
          </c:spPr>
          <c:invertIfNegative val="0"/>
          <c:dLbls>
            <c:txPr>
              <a:bodyPr/>
              <a:lstStyle/>
              <a:p>
                <a:pPr>
                  <a:defRPr sz="1600" b="1">
                    <a:solidFill>
                      <a:schemeClr val="bg1"/>
                    </a:solidFill>
                  </a:defRPr>
                </a:pPr>
                <a:endParaRPr lang="en-US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Sheet1!$H$167:$H$172</c:f>
              <c:strCache>
                <c:ptCount val="6"/>
                <c:pt idx="0">
                  <c:v>16-19 </c:v>
                </c:pt>
                <c:pt idx="1">
                  <c:v>20-29 </c:v>
                </c:pt>
                <c:pt idx="2">
                  <c:v>30-39 </c:v>
                </c:pt>
                <c:pt idx="3">
                  <c:v>40-49 </c:v>
                </c:pt>
                <c:pt idx="4">
                  <c:v>50-59 </c:v>
                </c:pt>
                <c:pt idx="5">
                  <c:v>60+</c:v>
                </c:pt>
              </c:strCache>
            </c:strRef>
          </c:cat>
          <c:val>
            <c:numRef>
              <c:f>Sheet1!$J$167:$J$172</c:f>
              <c:numCache>
                <c:formatCode>0</c:formatCode>
                <c:ptCount val="6"/>
                <c:pt idx="0">
                  <c:v>12.440999999999999</c:v>
                </c:pt>
                <c:pt idx="1">
                  <c:v>16.744</c:v>
                </c:pt>
                <c:pt idx="2">
                  <c:v>23.124000000000002</c:v>
                </c:pt>
                <c:pt idx="3">
                  <c:v>22.106999999999999</c:v>
                </c:pt>
                <c:pt idx="4">
                  <c:v>20.106999999999999</c:v>
                </c:pt>
                <c:pt idx="5">
                  <c:v>23.618000000000002</c:v>
                </c:pt>
              </c:numCache>
            </c:numRef>
          </c:val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</c:dLbls>
        <c:gapWidth val="20"/>
        <c:axId val="148308352"/>
        <c:axId val="148309504"/>
      </c:barChart>
      <c:catAx>
        <c:axId val="148308352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600"/>
            </a:pPr>
            <a:endParaRPr lang="en-US"/>
          </a:p>
        </c:txPr>
        <c:crossAx val="148309504"/>
        <c:crosses val="autoZero"/>
        <c:auto val="1"/>
        <c:lblAlgn val="ctr"/>
        <c:lblOffset val="100"/>
        <c:noMultiLvlLbl val="0"/>
      </c:catAx>
      <c:valAx>
        <c:axId val="148309504"/>
        <c:scaling>
          <c:orientation val="minMax"/>
          <c:max val="50"/>
        </c:scaling>
        <c:delete val="0"/>
        <c:axPos val="l"/>
        <c:majorGridlines/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en-ZA"/>
                  <a:t>% of the adult public who agrees with the statement</a:t>
                </a:r>
              </a:p>
            </c:rich>
          </c:tx>
          <c:layout/>
          <c:overlay val="0"/>
        </c:title>
        <c:numFmt formatCode="0" sourceLinked="1"/>
        <c:majorTickMark val="out"/>
        <c:minorTickMark val="none"/>
        <c:tickLblPos val="nextTo"/>
        <c:crossAx val="148308352"/>
        <c:crosses val="autoZero"/>
        <c:crossBetween val="between"/>
      </c:valAx>
    </c:plotArea>
    <c:legend>
      <c:legendPos val="b"/>
      <c:layout/>
      <c:overlay val="0"/>
      <c:txPr>
        <a:bodyPr/>
        <a:lstStyle/>
        <a:p>
          <a:pPr>
            <a:defRPr sz="1800"/>
          </a:pPr>
          <a:endParaRPr lang="en-US"/>
        </a:p>
      </c:txPr>
    </c:legend>
    <c:plotVisOnly val="1"/>
    <c:dispBlanksAs val="gap"/>
    <c:showDLblsOverMax val="0"/>
  </c:chart>
  <c:txPr>
    <a:bodyPr/>
    <a:lstStyle/>
    <a:p>
      <a:pPr>
        <a:defRPr sz="1200"/>
      </a:pPr>
      <a:endParaRPr lang="en-US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ZA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en-ZA" sz="1600" b="1" dirty="0" smtClean="0">
                <a:effectLst/>
              </a:rPr>
              <a:t>What do you think should be the main language of instruction in…</a:t>
            </a:r>
            <a:endParaRPr lang="en-ZA" sz="1800" dirty="0">
              <a:effectLst/>
            </a:endParaRPr>
          </a:p>
        </c:rich>
      </c:tx>
      <c:layout>
        <c:manualLayout>
          <c:xMode val="edge"/>
          <c:yMode val="edge"/>
          <c:x val="0.18615317544082405"/>
          <c:y val="1.5511090429657206E-2"/>
        </c:manualLayout>
      </c:layout>
      <c:overlay val="0"/>
    </c:title>
    <c:autoTitleDeleted val="0"/>
    <c:plotArea>
      <c:layout/>
      <c:barChart>
        <c:barDir val="col"/>
        <c:grouping val="percentStacked"/>
        <c:varyColors val="0"/>
        <c:ser>
          <c:idx val="0"/>
          <c:order val="0"/>
          <c:tx>
            <c:strRef>
              <c:f>Sheet1!$AC$226</c:f>
              <c:strCache>
                <c:ptCount val="1"/>
                <c:pt idx="0">
                  <c:v>English</c:v>
                </c:pt>
              </c:strCache>
            </c:strRef>
          </c:tx>
          <c:invertIfNegative val="0"/>
          <c:dLbls>
            <c:txPr>
              <a:bodyPr/>
              <a:lstStyle/>
              <a:p>
                <a:pPr>
                  <a:defRPr b="1">
                    <a:solidFill>
                      <a:schemeClr val="bg1"/>
                    </a:solidFill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multiLvlStrRef>
              <c:f>Sheet1!$AD$224:$AK$225</c:f>
              <c:multiLvlStrCache>
                <c:ptCount val="8"/>
                <c:lvl>
                  <c:pt idx="0">
                    <c:v>Youth</c:v>
                  </c:pt>
                  <c:pt idx="1">
                    <c:v>Adults</c:v>
                  </c:pt>
                  <c:pt idx="2">
                    <c:v>Youth</c:v>
                  </c:pt>
                  <c:pt idx="3">
                    <c:v>Adults</c:v>
                  </c:pt>
                  <c:pt idx="4">
                    <c:v>Youth</c:v>
                  </c:pt>
                  <c:pt idx="5">
                    <c:v>Adults</c:v>
                  </c:pt>
                  <c:pt idx="6">
                    <c:v>Youth</c:v>
                  </c:pt>
                  <c:pt idx="7">
                    <c:v>Adults</c:v>
                  </c:pt>
                </c:lvl>
                <c:lvl>
                  <c:pt idx="0">
                    <c:v>Grades 1 to 3 (Grade 1 – Std. 1)</c:v>
                  </c:pt>
                  <c:pt idx="2">
                    <c:v>Grades 4 to 9 (Std. 2 – Std.7)</c:v>
                  </c:pt>
                  <c:pt idx="4">
                    <c:v>Grades 10 to 12 (Std. 8 – Matric)</c:v>
                  </c:pt>
                  <c:pt idx="6">
                    <c:v>Higher education (university, college, technikon)</c:v>
                  </c:pt>
                </c:lvl>
              </c:multiLvlStrCache>
            </c:multiLvlStrRef>
          </c:cat>
          <c:val>
            <c:numRef>
              <c:f>Sheet1!$AD$226:$AK$226</c:f>
              <c:numCache>
                <c:formatCode>0</c:formatCode>
                <c:ptCount val="8"/>
                <c:pt idx="0">
                  <c:v>59.2</c:v>
                </c:pt>
                <c:pt idx="1">
                  <c:v>51.42</c:v>
                </c:pt>
                <c:pt idx="2">
                  <c:v>83.32</c:v>
                </c:pt>
                <c:pt idx="3">
                  <c:v>76.12</c:v>
                </c:pt>
                <c:pt idx="4">
                  <c:v>89.62</c:v>
                </c:pt>
                <c:pt idx="5">
                  <c:v>83.35</c:v>
                </c:pt>
                <c:pt idx="6">
                  <c:v>90.82</c:v>
                </c:pt>
                <c:pt idx="7">
                  <c:v>85.16</c:v>
                </c:pt>
              </c:numCache>
            </c:numRef>
          </c:val>
        </c:ser>
        <c:ser>
          <c:idx val="1"/>
          <c:order val="1"/>
          <c:tx>
            <c:strRef>
              <c:f>Sheet1!$AC$227</c:f>
              <c:strCache>
                <c:ptCount val="1"/>
                <c:pt idx="0">
                  <c:v>Home language of the learner</c:v>
                </c:pt>
              </c:strCache>
            </c:strRef>
          </c:tx>
          <c:spPr>
            <a:solidFill>
              <a:schemeClr val="accent3"/>
            </a:solidFill>
          </c:spPr>
          <c:invertIfNegative val="0"/>
          <c:dLbls>
            <c:txPr>
              <a:bodyPr/>
              <a:lstStyle/>
              <a:p>
                <a:pPr>
                  <a:defRPr b="1">
                    <a:solidFill>
                      <a:schemeClr val="bg1"/>
                    </a:solidFill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multiLvlStrRef>
              <c:f>Sheet1!$AD$224:$AK$225</c:f>
              <c:multiLvlStrCache>
                <c:ptCount val="8"/>
                <c:lvl>
                  <c:pt idx="0">
                    <c:v>Youth</c:v>
                  </c:pt>
                  <c:pt idx="1">
                    <c:v>Adults</c:v>
                  </c:pt>
                  <c:pt idx="2">
                    <c:v>Youth</c:v>
                  </c:pt>
                  <c:pt idx="3">
                    <c:v>Adults</c:v>
                  </c:pt>
                  <c:pt idx="4">
                    <c:v>Youth</c:v>
                  </c:pt>
                  <c:pt idx="5">
                    <c:v>Adults</c:v>
                  </c:pt>
                  <c:pt idx="6">
                    <c:v>Youth</c:v>
                  </c:pt>
                  <c:pt idx="7">
                    <c:v>Adults</c:v>
                  </c:pt>
                </c:lvl>
                <c:lvl>
                  <c:pt idx="0">
                    <c:v>Grades 1 to 3 (Grade 1 – Std. 1)</c:v>
                  </c:pt>
                  <c:pt idx="2">
                    <c:v>Grades 4 to 9 (Std. 2 – Std.7)</c:v>
                  </c:pt>
                  <c:pt idx="4">
                    <c:v>Grades 10 to 12 (Std. 8 – Matric)</c:v>
                  </c:pt>
                  <c:pt idx="6">
                    <c:v>Higher education (university, college, technikon)</c:v>
                  </c:pt>
                </c:lvl>
              </c:multiLvlStrCache>
            </c:multiLvlStrRef>
          </c:cat>
          <c:val>
            <c:numRef>
              <c:f>Sheet1!$AD$227:$AK$227</c:f>
              <c:numCache>
                <c:formatCode>0</c:formatCode>
                <c:ptCount val="8"/>
                <c:pt idx="0">
                  <c:v>40.25</c:v>
                </c:pt>
                <c:pt idx="1">
                  <c:v>46.76</c:v>
                </c:pt>
                <c:pt idx="2">
                  <c:v>16.010000000000002</c:v>
                </c:pt>
                <c:pt idx="3">
                  <c:v>22.18</c:v>
                </c:pt>
                <c:pt idx="4">
                  <c:v>9.2070000000000007</c:v>
                </c:pt>
                <c:pt idx="5">
                  <c:v>15.08</c:v>
                </c:pt>
                <c:pt idx="6">
                  <c:v>8.5579999999999998</c:v>
                </c:pt>
                <c:pt idx="7">
                  <c:v>13.08</c:v>
                </c:pt>
              </c:numCache>
            </c:numRef>
          </c:val>
        </c:ser>
        <c:ser>
          <c:idx val="2"/>
          <c:order val="2"/>
          <c:tx>
            <c:strRef>
              <c:f>Sheet1!$AC$228</c:f>
              <c:strCache>
                <c:ptCount val="1"/>
                <c:pt idx="0">
                  <c:v>Afrikaans</c:v>
                </c:pt>
              </c:strCache>
            </c:strRef>
          </c:tx>
          <c:spPr>
            <a:solidFill>
              <a:schemeClr val="accent6"/>
            </a:solidFill>
          </c:spPr>
          <c:invertIfNegative val="0"/>
          <c:dLbls>
            <c:delete val="1"/>
          </c:dLbls>
          <c:cat>
            <c:multiLvlStrRef>
              <c:f>Sheet1!$AD$224:$AK$225</c:f>
              <c:multiLvlStrCache>
                <c:ptCount val="8"/>
                <c:lvl>
                  <c:pt idx="0">
                    <c:v>Youth</c:v>
                  </c:pt>
                  <c:pt idx="1">
                    <c:v>Adults</c:v>
                  </c:pt>
                  <c:pt idx="2">
                    <c:v>Youth</c:v>
                  </c:pt>
                  <c:pt idx="3">
                    <c:v>Adults</c:v>
                  </c:pt>
                  <c:pt idx="4">
                    <c:v>Youth</c:v>
                  </c:pt>
                  <c:pt idx="5">
                    <c:v>Adults</c:v>
                  </c:pt>
                  <c:pt idx="6">
                    <c:v>Youth</c:v>
                  </c:pt>
                  <c:pt idx="7">
                    <c:v>Adults</c:v>
                  </c:pt>
                </c:lvl>
                <c:lvl>
                  <c:pt idx="0">
                    <c:v>Grades 1 to 3 (Grade 1 – Std. 1)</c:v>
                  </c:pt>
                  <c:pt idx="2">
                    <c:v>Grades 4 to 9 (Std. 2 – Std.7)</c:v>
                  </c:pt>
                  <c:pt idx="4">
                    <c:v>Grades 10 to 12 (Std. 8 – Matric)</c:v>
                  </c:pt>
                  <c:pt idx="6">
                    <c:v>Higher education (university, college, technikon)</c:v>
                  </c:pt>
                </c:lvl>
              </c:multiLvlStrCache>
            </c:multiLvlStrRef>
          </c:cat>
          <c:val>
            <c:numRef>
              <c:f>Sheet1!$AD$228:$AK$228</c:f>
              <c:numCache>
                <c:formatCode>0</c:formatCode>
                <c:ptCount val="8"/>
                <c:pt idx="0">
                  <c:v>0.48230000000000001</c:v>
                </c:pt>
                <c:pt idx="1">
                  <c:v>1.2330000000000001</c:v>
                </c:pt>
                <c:pt idx="2">
                  <c:v>0.53520000000000001</c:v>
                </c:pt>
                <c:pt idx="3">
                  <c:v>1.083</c:v>
                </c:pt>
                <c:pt idx="4">
                  <c:v>1.1200000000000001</c:v>
                </c:pt>
                <c:pt idx="5">
                  <c:v>0.79949999999999999</c:v>
                </c:pt>
                <c:pt idx="6">
                  <c:v>0.60189999999999999</c:v>
                </c:pt>
                <c:pt idx="7">
                  <c:v>0.99609999999999999</c:v>
                </c:pt>
              </c:numCache>
            </c:numRef>
          </c:val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gapWidth val="20"/>
        <c:overlap val="100"/>
        <c:axId val="137956736"/>
        <c:axId val="148599936"/>
      </c:barChart>
      <c:catAx>
        <c:axId val="137956736"/>
        <c:scaling>
          <c:orientation val="minMax"/>
        </c:scaling>
        <c:delete val="0"/>
        <c:axPos val="b"/>
        <c:majorTickMark val="out"/>
        <c:minorTickMark val="none"/>
        <c:tickLblPos val="nextTo"/>
        <c:crossAx val="148599936"/>
        <c:crosses val="autoZero"/>
        <c:auto val="1"/>
        <c:lblAlgn val="ctr"/>
        <c:lblOffset val="100"/>
        <c:noMultiLvlLbl val="0"/>
      </c:catAx>
      <c:valAx>
        <c:axId val="148599936"/>
        <c:scaling>
          <c:orientation val="minMax"/>
        </c:scaling>
        <c:delete val="0"/>
        <c:axPos val="l"/>
        <c:majorGridlines/>
        <c:numFmt formatCode="0%" sourceLinked="1"/>
        <c:majorTickMark val="out"/>
        <c:minorTickMark val="none"/>
        <c:tickLblPos val="nextTo"/>
        <c:crossAx val="137956736"/>
        <c:crosses val="autoZero"/>
        <c:crossBetween val="between"/>
      </c:valAx>
    </c:plotArea>
    <c:legend>
      <c:legendPos val="b"/>
      <c:layout/>
      <c:overlay val="0"/>
    </c:legend>
    <c:plotVisOnly val="1"/>
    <c:dispBlanksAs val="gap"/>
    <c:showDLblsOverMax val="0"/>
  </c:chart>
  <c:txPr>
    <a:bodyPr/>
    <a:lstStyle/>
    <a:p>
      <a:pPr>
        <a:defRPr sz="1600"/>
      </a:pPr>
      <a:endParaRPr lang="en-US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ZA"/>
  <c:roundedCorners val="0"/>
  <mc:AlternateContent xmlns:mc="http://schemas.openxmlformats.org/markup-compatibility/2006">
    <mc:Choice xmlns:c14="http://schemas.microsoft.com/office/drawing/2007/8/2/chart" Requires="c14">
      <c14:style val="103"/>
    </mc:Choice>
    <mc:Fallback>
      <c:style val="3"/>
    </mc:Fallback>
  </mc:AlternateContent>
  <c:chart>
    <c:autoTitleDeleted val="0"/>
    <c:plotArea>
      <c:layout>
        <c:manualLayout>
          <c:layoutTarget val="inner"/>
          <c:xMode val="edge"/>
          <c:yMode val="edge"/>
          <c:x val="0.12458453690330704"/>
          <c:y val="5.2494204647776689E-2"/>
          <c:w val="0.84351518812724513"/>
          <c:h val="0.64034903529237652"/>
        </c:manualLayout>
      </c:layout>
      <c:lineChart>
        <c:grouping val="standard"/>
        <c:varyColors val="0"/>
        <c:ser>
          <c:idx val="1"/>
          <c:order val="0"/>
          <c:tx>
            <c:strRef>
              <c:f>Sheet1!$Z$134</c:f>
              <c:strCache>
                <c:ptCount val="1"/>
                <c:pt idx="0">
                  <c:v>I would rather be a citizen of South Africa than of any other country in the world.</c:v>
                </c:pt>
              </c:strCache>
            </c:strRef>
          </c:tx>
          <c:spPr>
            <a:ln w="47625">
              <a:solidFill>
                <a:schemeClr val="accent3"/>
              </a:solidFill>
            </a:ln>
          </c:spPr>
          <c:marker>
            <c:spPr>
              <a:solidFill>
                <a:schemeClr val="accent3"/>
              </a:solidFill>
              <a:ln>
                <a:solidFill>
                  <a:schemeClr val="accent3"/>
                </a:solidFill>
              </a:ln>
            </c:spPr>
          </c:marker>
          <c:dPt>
            <c:idx val="1"/>
            <c:bubble3D val="0"/>
          </c:dPt>
          <c:dPt>
            <c:idx val="2"/>
            <c:bubble3D val="0"/>
          </c:dPt>
          <c:dPt>
            <c:idx val="3"/>
            <c:bubble3D val="0"/>
          </c:dPt>
          <c:dPt>
            <c:idx val="4"/>
            <c:bubble3D val="0"/>
          </c:dPt>
          <c:dPt>
            <c:idx val="5"/>
            <c:bubble3D val="0"/>
          </c:dPt>
          <c:dLbls>
            <c:txPr>
              <a:bodyPr/>
              <a:lstStyle/>
              <a:p>
                <a:pPr>
                  <a:defRPr b="1">
                    <a:solidFill>
                      <a:schemeClr val="accent3"/>
                    </a:solidFill>
                  </a:defRPr>
                </a:pPr>
                <a:endParaRPr lang="en-US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Sheet1!$Y$135:$Y$140</c:f>
              <c:strCache>
                <c:ptCount val="6"/>
                <c:pt idx="0">
                  <c:v>16-19 </c:v>
                </c:pt>
                <c:pt idx="1">
                  <c:v>20-29 </c:v>
                </c:pt>
                <c:pt idx="2">
                  <c:v>30-39 </c:v>
                </c:pt>
                <c:pt idx="3">
                  <c:v>40-49 </c:v>
                </c:pt>
                <c:pt idx="4">
                  <c:v>50-59 </c:v>
                </c:pt>
                <c:pt idx="5">
                  <c:v>60+</c:v>
                </c:pt>
              </c:strCache>
            </c:strRef>
          </c:cat>
          <c:val>
            <c:numRef>
              <c:f>Sheet1!$Z$135:$Z$140</c:f>
              <c:numCache>
                <c:formatCode>0</c:formatCode>
                <c:ptCount val="6"/>
                <c:pt idx="0">
                  <c:v>89.1</c:v>
                </c:pt>
                <c:pt idx="1">
                  <c:v>89.73</c:v>
                </c:pt>
                <c:pt idx="2">
                  <c:v>88.2</c:v>
                </c:pt>
                <c:pt idx="3">
                  <c:v>93.09</c:v>
                </c:pt>
                <c:pt idx="4">
                  <c:v>89.06</c:v>
                </c:pt>
                <c:pt idx="5">
                  <c:v>87.98</c:v>
                </c:pt>
              </c:numCache>
            </c:numRef>
          </c:val>
          <c:smooth val="0"/>
        </c:ser>
        <c:ser>
          <c:idx val="0"/>
          <c:order val="1"/>
          <c:tx>
            <c:strRef>
              <c:f>Sheet1!$AA$134</c:f>
              <c:strCache>
                <c:ptCount val="1"/>
                <c:pt idx="0">
                  <c:v>There are some things about South Africa today that make me feel ashamed of South Africa. </c:v>
                </c:pt>
              </c:strCache>
            </c:strRef>
          </c:tx>
          <c:spPr>
            <a:ln w="44450"/>
          </c:spPr>
          <c:dLbls>
            <c:txPr>
              <a:bodyPr/>
              <a:lstStyle/>
              <a:p>
                <a:pPr>
                  <a:defRPr b="1">
                    <a:solidFill>
                      <a:srgbClr val="0070C0"/>
                    </a:solidFill>
                  </a:defRPr>
                </a:pPr>
                <a:endParaRPr lang="en-US"/>
              </a:p>
            </c:txPr>
            <c:dLblPos val="b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Sheet1!$Y$135:$Y$140</c:f>
              <c:strCache>
                <c:ptCount val="6"/>
                <c:pt idx="0">
                  <c:v>16-19 </c:v>
                </c:pt>
                <c:pt idx="1">
                  <c:v>20-29 </c:v>
                </c:pt>
                <c:pt idx="2">
                  <c:v>30-39 </c:v>
                </c:pt>
                <c:pt idx="3">
                  <c:v>40-49 </c:v>
                </c:pt>
                <c:pt idx="4">
                  <c:v>50-59 </c:v>
                </c:pt>
                <c:pt idx="5">
                  <c:v>60+</c:v>
                </c:pt>
              </c:strCache>
            </c:strRef>
          </c:cat>
          <c:val>
            <c:numRef>
              <c:f>Sheet1!$AA$135:$AA$140</c:f>
              <c:numCache>
                <c:formatCode>0</c:formatCode>
                <c:ptCount val="6"/>
                <c:pt idx="0">
                  <c:v>72.89</c:v>
                </c:pt>
                <c:pt idx="1">
                  <c:v>76.94</c:v>
                </c:pt>
                <c:pt idx="2">
                  <c:v>74.09</c:v>
                </c:pt>
                <c:pt idx="3">
                  <c:v>82.36</c:v>
                </c:pt>
                <c:pt idx="4">
                  <c:v>72.95</c:v>
                </c:pt>
                <c:pt idx="5">
                  <c:v>77.899999999999991</c:v>
                </c:pt>
              </c:numCache>
            </c:numRef>
          </c:val>
          <c:smooth val="0"/>
        </c:ser>
        <c:ser>
          <c:idx val="6"/>
          <c:order val="2"/>
          <c:tx>
            <c:strRef>
              <c:f>Sheet1!$AB$134</c:f>
              <c:strCache>
                <c:ptCount val="1"/>
                <c:pt idx="0">
                  <c:v>Generally speaking, South Africa is a better country than most other countries. </c:v>
                </c:pt>
              </c:strCache>
            </c:strRef>
          </c:tx>
          <c:spPr>
            <a:ln w="44450">
              <a:solidFill>
                <a:schemeClr val="accent2">
                  <a:lumMod val="75000"/>
                </a:schemeClr>
              </a:solidFill>
            </a:ln>
          </c:spPr>
          <c:marker>
            <c:spPr>
              <a:solidFill>
                <a:schemeClr val="accent2">
                  <a:lumMod val="50000"/>
                </a:schemeClr>
              </a:solidFill>
            </c:spPr>
          </c:marker>
          <c:dLbls>
            <c:txPr>
              <a:bodyPr/>
              <a:lstStyle/>
              <a:p>
                <a:pPr>
                  <a:defRPr b="1">
                    <a:solidFill>
                      <a:schemeClr val="accent2"/>
                    </a:solidFill>
                  </a:defRPr>
                </a:pPr>
                <a:endParaRPr lang="en-US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Sheet1!$Y$135:$Y$140</c:f>
              <c:strCache>
                <c:ptCount val="6"/>
                <c:pt idx="0">
                  <c:v>16-19 </c:v>
                </c:pt>
                <c:pt idx="1">
                  <c:v>20-29 </c:v>
                </c:pt>
                <c:pt idx="2">
                  <c:v>30-39 </c:v>
                </c:pt>
                <c:pt idx="3">
                  <c:v>40-49 </c:v>
                </c:pt>
                <c:pt idx="4">
                  <c:v>50-59 </c:v>
                </c:pt>
                <c:pt idx="5">
                  <c:v>60+</c:v>
                </c:pt>
              </c:strCache>
            </c:strRef>
          </c:cat>
          <c:val>
            <c:numRef>
              <c:f>Sheet1!$AB$135:$AB$140</c:f>
              <c:numCache>
                <c:formatCode>0</c:formatCode>
                <c:ptCount val="6"/>
                <c:pt idx="0">
                  <c:v>74.449999999999989</c:v>
                </c:pt>
                <c:pt idx="1">
                  <c:v>76.800000000000011</c:v>
                </c:pt>
                <c:pt idx="2">
                  <c:v>80.319999999999993</c:v>
                </c:pt>
                <c:pt idx="3">
                  <c:v>81.75</c:v>
                </c:pt>
                <c:pt idx="4">
                  <c:v>82.86</c:v>
                </c:pt>
                <c:pt idx="5">
                  <c:v>80.41</c:v>
                </c:pt>
              </c:numCache>
            </c:numRef>
          </c:val>
          <c:smooth val="0"/>
        </c:ser>
        <c:dLbls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148436096"/>
        <c:axId val="148437632"/>
      </c:lineChart>
      <c:catAx>
        <c:axId val="14843609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148437632"/>
        <c:crosses val="autoZero"/>
        <c:auto val="1"/>
        <c:lblAlgn val="ctr"/>
        <c:lblOffset val="100"/>
        <c:noMultiLvlLbl val="0"/>
      </c:catAx>
      <c:valAx>
        <c:axId val="148437632"/>
        <c:scaling>
          <c:orientation val="minMax"/>
          <c:min val="50"/>
        </c:scaling>
        <c:delete val="0"/>
        <c:axPos val="l"/>
        <c:majorGridlines/>
        <c:title>
          <c:tx>
            <c:rich>
              <a:bodyPr rot="-5400000" vert="horz"/>
              <a:lstStyle/>
              <a:p>
                <a:pPr>
                  <a:defRPr sz="1200"/>
                </a:pPr>
                <a:r>
                  <a:rPr lang="en-US" sz="1200"/>
                  <a:t>% of the national public who </a:t>
                </a:r>
                <a:r>
                  <a:rPr lang="en-ZA" sz="1200"/>
                  <a:t>agreed with the statement</a:t>
                </a:r>
                <a:endParaRPr lang="en-US" sz="1200"/>
              </a:p>
            </c:rich>
          </c:tx>
          <c:layout>
            <c:manualLayout>
              <c:xMode val="edge"/>
              <c:yMode val="edge"/>
              <c:x val="2.1370426434099914E-2"/>
              <c:y val="4.7799740401211904E-2"/>
            </c:manualLayout>
          </c:layout>
          <c:overlay val="0"/>
        </c:title>
        <c:numFmt formatCode="0" sourceLinked="1"/>
        <c:majorTickMark val="out"/>
        <c:minorTickMark val="none"/>
        <c:tickLblPos val="nextTo"/>
        <c:crossAx val="148436096"/>
        <c:crosses val="autoZero"/>
        <c:crossBetween val="between"/>
        <c:majorUnit val="10"/>
      </c:valAx>
    </c:plotArea>
    <c:legend>
      <c:legendPos val="b"/>
      <c:layout>
        <c:manualLayout>
          <c:xMode val="edge"/>
          <c:yMode val="edge"/>
          <c:x val="1.7165108267716538E-2"/>
          <c:y val="0.80152504965573013"/>
          <c:w val="0.95873211942257219"/>
          <c:h val="0.12558277718146596"/>
        </c:manualLayout>
      </c:layout>
      <c:overlay val="0"/>
      <c:txPr>
        <a:bodyPr/>
        <a:lstStyle/>
        <a:p>
          <a:pPr>
            <a:defRPr sz="1600"/>
          </a:pPr>
          <a:endParaRPr lang="en-US"/>
        </a:p>
      </c:txPr>
    </c:legend>
    <c:plotVisOnly val="1"/>
    <c:dispBlanksAs val="gap"/>
    <c:showDLblsOverMax val="0"/>
  </c:chart>
  <c:spPr>
    <a:ln>
      <a:noFill/>
    </a:ln>
  </c:spPr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ZA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>
        <c:manualLayout>
          <c:layoutTarget val="inner"/>
          <c:xMode val="edge"/>
          <c:yMode val="edge"/>
          <c:x val="7.5967356819231613E-2"/>
          <c:y val="0"/>
          <c:w val="0.83605210922207318"/>
          <c:h val="0.99576593861439899"/>
        </c:manualLayout>
      </c:layout>
      <c:pieChart>
        <c:varyColors val="0"/>
        <c:ser>
          <c:idx val="0"/>
          <c:order val="0"/>
          <c:spPr>
            <a:solidFill>
              <a:schemeClr val="tx2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c:spPr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sz="1200" smtClean="0">
                        <a:latin typeface="Calibri" pitchFamily="34" charset="0"/>
                        <a:cs typeface="Calibri" pitchFamily="34" charset="0"/>
                      </a:rPr>
                      <a:t>R</a:t>
                    </a:r>
                    <a:r>
                      <a:rPr lang="en-US" smtClean="0"/>
                      <a:t>acism</a:t>
                    </a:r>
                    <a:endParaRPr lang="en-US" dirty="0"/>
                  </a:p>
                </c:rich>
              </c:tx>
              <c:dLblPos val="bestFit"/>
              <c:showLegendKey val="0"/>
              <c:showVal val="0"/>
              <c:showCatName val="1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0.1434210995236809"/>
                  <c:y val="9.2286442435333238E-2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0"/>
              <c:showBubbleSize val="0"/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en-US"/>
                      <a:t>Social </a:t>
                    </a:r>
                    <a:r>
                      <a:rPr lang="en-US" smtClean="0"/>
                      <a:t>fragmen-tation</a:t>
                    </a:r>
                    <a:endParaRPr lang="en-US"/>
                  </a:p>
                </c:rich>
              </c:tx>
              <c:dLblPos val="bestFit"/>
              <c:showLegendKey val="0"/>
              <c:showVal val="0"/>
              <c:showCatName val="1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0.17769152821725168"/>
                  <c:y val="-8.7415025374252275E-2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0"/>
              <c:showBubbleSize val="0"/>
            </c:dLbl>
            <c:dLbl>
              <c:idx val="6"/>
              <c:delete val="1"/>
            </c:dLbl>
            <c:dLbl>
              <c:idx val="7"/>
              <c:layout/>
              <c:tx>
                <c:rich>
                  <a:bodyPr/>
                  <a:lstStyle/>
                  <a:p>
                    <a:r>
                      <a:rPr lang="en-US"/>
                      <a:t>Unequal </a:t>
                    </a:r>
                    <a:r>
                      <a:rPr lang="en-US" smtClean="0"/>
                      <a:t>experien-ces </a:t>
                    </a:r>
                    <a:r>
                      <a:rPr lang="en-US" dirty="0"/>
                      <a:t>of law</a:t>
                    </a:r>
                  </a:p>
                </c:rich>
              </c:tx>
              <c:dLblPos val="bestFit"/>
              <c:showLegendKey val="0"/>
              <c:showVal val="0"/>
              <c:showCatName val="1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 b="1">
                    <a:latin typeface="Calibri" pitchFamily="34" charset="0"/>
                    <a:cs typeface="Calibri" pitchFamily="34" charset="0"/>
                  </a:defRPr>
                </a:pPr>
                <a:endParaRPr lang="en-US"/>
              </a:p>
            </c:txPr>
            <c:dLblPos val="bestFit"/>
            <c:showLegendKey val="0"/>
            <c:showVal val="0"/>
            <c:showCatName val="1"/>
            <c:showSerName val="0"/>
            <c:showPercent val="0"/>
            <c:showBubbleSize val="0"/>
            <c:showLeaderLines val="0"/>
          </c:dLbls>
          <c:cat>
            <c:strRef>
              <c:f>Sheet1!$F$4:$F$11</c:f>
              <c:strCache>
                <c:ptCount val="8"/>
                <c:pt idx="0">
                  <c:v>Institutionalised racism</c:v>
                </c:pt>
                <c:pt idx="1">
                  <c:v>Class divisions</c:v>
                </c:pt>
                <c:pt idx="2">
                  <c:v>Social fragmentation</c:v>
                </c:pt>
                <c:pt idx="3">
                  <c:v>Language</c:v>
                </c:pt>
                <c:pt idx="4">
                  <c:v>Exclusion</c:v>
                </c:pt>
                <c:pt idx="5">
                  <c:v>Gender and sex</c:v>
                </c:pt>
                <c:pt idx="6">
                  <c:v>Unemployment</c:v>
                </c:pt>
                <c:pt idx="7">
                  <c:v>Unequal experiences of law</c:v>
                </c:pt>
              </c:strCache>
            </c:strRef>
          </c:cat>
          <c:val>
            <c:numRef>
              <c:f>Sheet1!$G$4:$G$11</c:f>
              <c:numCache>
                <c:formatCode>General</c:formatCode>
                <c:ptCount val="8"/>
                <c:pt idx="0">
                  <c:v>12.5</c:v>
                </c:pt>
                <c:pt idx="1">
                  <c:v>12.5</c:v>
                </c:pt>
                <c:pt idx="2">
                  <c:v>12.5</c:v>
                </c:pt>
                <c:pt idx="3">
                  <c:v>12.5</c:v>
                </c:pt>
                <c:pt idx="4">
                  <c:v>12.5</c:v>
                </c:pt>
                <c:pt idx="5">
                  <c:v>12.5</c:v>
                </c:pt>
                <c:pt idx="6">
                  <c:v>12.5</c:v>
                </c:pt>
                <c:pt idx="7">
                  <c:v>12.5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</c:plotArea>
    <c:plotVisOnly val="1"/>
    <c:dispBlanksAs val="gap"/>
    <c:showDLblsOverMax val="0"/>
  </c:chart>
  <c:spPr>
    <a:noFill/>
    <a:ln>
      <a:noFill/>
    </a:ln>
  </c:spPr>
  <c:externalData r:id="rId2">
    <c:autoUpdate val="0"/>
  </c:externalData>
  <c:userShapes r:id="rId3"/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E38C85D-63AB-441A-A845-7B6D9D5FCBA7}" type="doc">
      <dgm:prSet loTypeId="urn:microsoft.com/office/officeart/2005/8/layout/process2" loCatId="process" qsTypeId="urn:microsoft.com/office/officeart/2005/8/quickstyle/simple1" qsCatId="simple" csTypeId="urn:microsoft.com/office/officeart/2005/8/colors/accent1_2" csCatId="accent1" phldr="1"/>
      <dgm:spPr/>
    </dgm:pt>
    <dgm:pt modelId="{ED199CE7-1462-4E64-AB96-37976CC89FF8}">
      <dgm:prSet phldrT="[Text]" custT="1"/>
      <dgm:spPr>
        <a:solidFill>
          <a:schemeClr val="accent1">
            <a:lumMod val="75000"/>
          </a:schemeClr>
        </a:solidFill>
      </dgm:spPr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en-ZA" sz="2000" b="1" dirty="0" smtClean="0">
              <a:solidFill>
                <a:schemeClr val="bg2"/>
              </a:solidFill>
              <a:latin typeface="Calibri" pitchFamily="34" charset="0"/>
              <a:cs typeface="Calibri" pitchFamily="34" charset="0"/>
            </a:rPr>
            <a:t>Select PSUs</a:t>
          </a:r>
        </a:p>
        <a:p>
          <a:pPr>
            <a:lnSpc>
              <a:spcPct val="100000"/>
            </a:lnSpc>
            <a:spcAft>
              <a:spcPts val="0"/>
            </a:spcAft>
          </a:pPr>
          <a:r>
            <a:rPr lang="en-ZA" sz="1600" b="1" dirty="0" smtClean="0">
              <a:solidFill>
                <a:schemeClr val="bg2"/>
              </a:solidFill>
              <a:latin typeface="Calibri" pitchFamily="34" charset="0"/>
              <a:cs typeface="Calibri" pitchFamily="34" charset="0"/>
            </a:rPr>
            <a:t>500 Census EAs</a:t>
          </a:r>
          <a:endParaRPr lang="en-ZA" sz="1600" b="1" dirty="0">
            <a:solidFill>
              <a:schemeClr val="bg2"/>
            </a:solidFill>
            <a:latin typeface="Calibri" pitchFamily="34" charset="0"/>
            <a:cs typeface="Calibri" pitchFamily="34" charset="0"/>
          </a:endParaRPr>
        </a:p>
      </dgm:t>
    </dgm:pt>
    <dgm:pt modelId="{5D5CA2FE-0B27-46B9-89C9-3FEC1EC5A19D}" type="parTrans" cxnId="{B3CC3960-D847-4960-A43A-DC9818623FA4}">
      <dgm:prSet/>
      <dgm:spPr/>
      <dgm:t>
        <a:bodyPr/>
        <a:lstStyle/>
        <a:p>
          <a:endParaRPr lang="en-ZA"/>
        </a:p>
      </dgm:t>
    </dgm:pt>
    <dgm:pt modelId="{75FB200B-2568-4262-8245-DEB2A87E240D}" type="sibTrans" cxnId="{B3CC3960-D847-4960-A43A-DC9818623FA4}">
      <dgm:prSet/>
      <dgm:spPr/>
      <dgm:t>
        <a:bodyPr/>
        <a:lstStyle/>
        <a:p>
          <a:endParaRPr lang="en-ZA"/>
        </a:p>
      </dgm:t>
    </dgm:pt>
    <dgm:pt modelId="{62D22861-5278-416E-9D73-B3D329701009}">
      <dgm:prSet phldrT="[Text]" custT="1"/>
      <dgm:spPr>
        <a:solidFill>
          <a:schemeClr val="accent1">
            <a:lumMod val="75000"/>
          </a:schemeClr>
        </a:solidFill>
      </dgm:spPr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en-ZA" sz="2000" b="1" dirty="0" smtClean="0">
              <a:solidFill>
                <a:schemeClr val="bg2"/>
              </a:solidFill>
              <a:latin typeface="Calibri" pitchFamily="34" charset="0"/>
              <a:cs typeface="Calibri" pitchFamily="34" charset="0"/>
            </a:rPr>
            <a:t>Select SSUs</a:t>
          </a:r>
        </a:p>
        <a:p>
          <a:pPr>
            <a:lnSpc>
              <a:spcPct val="100000"/>
            </a:lnSpc>
            <a:spcAft>
              <a:spcPts val="0"/>
            </a:spcAft>
          </a:pPr>
          <a:r>
            <a:rPr lang="en-ZA" sz="1400" b="1" dirty="0" smtClean="0">
              <a:solidFill>
                <a:schemeClr val="bg2"/>
              </a:solidFill>
              <a:latin typeface="Calibri" pitchFamily="34" charset="0"/>
              <a:cs typeface="Calibri" pitchFamily="34" charset="0"/>
            </a:rPr>
            <a:t>14 visiting points per EA (7 per questionnaire)</a:t>
          </a:r>
          <a:endParaRPr lang="en-ZA" sz="1400" b="1" dirty="0">
            <a:solidFill>
              <a:schemeClr val="bg2"/>
            </a:solidFill>
            <a:latin typeface="Calibri" pitchFamily="34" charset="0"/>
            <a:cs typeface="Calibri" pitchFamily="34" charset="0"/>
          </a:endParaRPr>
        </a:p>
      </dgm:t>
    </dgm:pt>
    <dgm:pt modelId="{95B5FE0F-F411-44B2-B3B8-569A14FD8E17}" type="parTrans" cxnId="{467BD20E-B2DE-499D-BF6F-FD47353CDE0B}">
      <dgm:prSet/>
      <dgm:spPr/>
      <dgm:t>
        <a:bodyPr/>
        <a:lstStyle/>
        <a:p>
          <a:endParaRPr lang="en-ZA"/>
        </a:p>
      </dgm:t>
    </dgm:pt>
    <dgm:pt modelId="{CD7815CC-3FEF-4CE2-B122-E51FB22787A4}" type="sibTrans" cxnId="{467BD20E-B2DE-499D-BF6F-FD47353CDE0B}">
      <dgm:prSet/>
      <dgm:spPr/>
      <dgm:t>
        <a:bodyPr/>
        <a:lstStyle/>
        <a:p>
          <a:endParaRPr lang="en-ZA"/>
        </a:p>
      </dgm:t>
    </dgm:pt>
    <dgm:pt modelId="{6C699569-6134-45A3-BB20-2C6CC734689B}">
      <dgm:prSet phldrT="[Text]" custT="1"/>
      <dgm:spPr>
        <a:solidFill>
          <a:schemeClr val="accent1">
            <a:lumMod val="75000"/>
          </a:schemeClr>
        </a:solidFill>
      </dgm:spPr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en-ZA" sz="1800" b="1" dirty="0" smtClean="0">
              <a:solidFill>
                <a:schemeClr val="bg2"/>
              </a:solidFill>
              <a:latin typeface="Calibri" pitchFamily="34" charset="0"/>
              <a:cs typeface="Calibri" pitchFamily="34" charset="0"/>
            </a:rPr>
            <a:t>Select USUs</a:t>
          </a:r>
        </a:p>
        <a:p>
          <a:pPr>
            <a:lnSpc>
              <a:spcPct val="100000"/>
            </a:lnSpc>
            <a:spcAft>
              <a:spcPts val="0"/>
            </a:spcAft>
          </a:pPr>
          <a:r>
            <a:rPr lang="en-ZA" sz="1400" b="1" dirty="0" smtClean="0">
              <a:solidFill>
                <a:schemeClr val="bg2"/>
              </a:solidFill>
              <a:latin typeface="Calibri" pitchFamily="34" charset="0"/>
              <a:cs typeface="Calibri" pitchFamily="34" charset="0"/>
            </a:rPr>
            <a:t>1 person per visiting point</a:t>
          </a:r>
          <a:endParaRPr lang="en-ZA" sz="1400" b="1" dirty="0">
            <a:solidFill>
              <a:schemeClr val="bg2"/>
            </a:solidFill>
            <a:latin typeface="Calibri" pitchFamily="34" charset="0"/>
            <a:cs typeface="Calibri" pitchFamily="34" charset="0"/>
          </a:endParaRPr>
        </a:p>
      </dgm:t>
    </dgm:pt>
    <dgm:pt modelId="{D1244F6B-8A7D-420D-AD11-C37528561086}" type="parTrans" cxnId="{2B802A3E-53F6-4D3B-9CDB-ABA6E43E0994}">
      <dgm:prSet/>
      <dgm:spPr/>
      <dgm:t>
        <a:bodyPr/>
        <a:lstStyle/>
        <a:p>
          <a:endParaRPr lang="en-ZA"/>
        </a:p>
      </dgm:t>
    </dgm:pt>
    <dgm:pt modelId="{CCF8B199-73EB-412D-8AFF-40B665A644A9}" type="sibTrans" cxnId="{2B802A3E-53F6-4D3B-9CDB-ABA6E43E0994}">
      <dgm:prSet/>
      <dgm:spPr/>
      <dgm:t>
        <a:bodyPr/>
        <a:lstStyle/>
        <a:p>
          <a:endParaRPr lang="en-ZA"/>
        </a:p>
      </dgm:t>
    </dgm:pt>
    <dgm:pt modelId="{E3F20DC1-C3B7-4921-984C-152B1A31C6BE}" type="pres">
      <dgm:prSet presAssocID="{EE38C85D-63AB-441A-A845-7B6D9D5FCBA7}" presName="linearFlow" presStyleCnt="0">
        <dgm:presLayoutVars>
          <dgm:resizeHandles val="exact"/>
        </dgm:presLayoutVars>
      </dgm:prSet>
      <dgm:spPr/>
    </dgm:pt>
    <dgm:pt modelId="{9F52549A-7D63-4ABA-A233-B29C320E8D8F}" type="pres">
      <dgm:prSet presAssocID="{ED199CE7-1462-4E64-AB96-37976CC89FF8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ZA"/>
        </a:p>
      </dgm:t>
    </dgm:pt>
    <dgm:pt modelId="{D17D6AFC-DD4E-407B-A5F5-16FAB051AFA3}" type="pres">
      <dgm:prSet presAssocID="{75FB200B-2568-4262-8245-DEB2A87E240D}" presName="sibTrans" presStyleLbl="sibTrans2D1" presStyleIdx="0" presStyleCnt="2" custScaleY="51406"/>
      <dgm:spPr/>
      <dgm:t>
        <a:bodyPr/>
        <a:lstStyle/>
        <a:p>
          <a:endParaRPr lang="en-ZA"/>
        </a:p>
      </dgm:t>
    </dgm:pt>
    <dgm:pt modelId="{671DDB3E-8421-4C62-B536-E1C2A8995396}" type="pres">
      <dgm:prSet presAssocID="{75FB200B-2568-4262-8245-DEB2A87E240D}" presName="connectorText" presStyleLbl="sibTrans2D1" presStyleIdx="0" presStyleCnt="2"/>
      <dgm:spPr/>
      <dgm:t>
        <a:bodyPr/>
        <a:lstStyle/>
        <a:p>
          <a:endParaRPr lang="en-ZA"/>
        </a:p>
      </dgm:t>
    </dgm:pt>
    <dgm:pt modelId="{DCA90A9A-63AE-4A27-B67F-159A571EA788}" type="pres">
      <dgm:prSet presAssocID="{62D22861-5278-416E-9D73-B3D329701009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ZA"/>
        </a:p>
      </dgm:t>
    </dgm:pt>
    <dgm:pt modelId="{84DA4F1B-B9F2-411E-883A-ECEED1A022A4}" type="pres">
      <dgm:prSet presAssocID="{CD7815CC-3FEF-4CE2-B122-E51FB22787A4}" presName="sibTrans" presStyleLbl="sibTrans2D1" presStyleIdx="1" presStyleCnt="2" custScaleY="61045"/>
      <dgm:spPr/>
      <dgm:t>
        <a:bodyPr/>
        <a:lstStyle/>
        <a:p>
          <a:endParaRPr lang="en-ZA"/>
        </a:p>
      </dgm:t>
    </dgm:pt>
    <dgm:pt modelId="{9A9619DE-6E13-4ACF-8EA7-C1654CB54FDA}" type="pres">
      <dgm:prSet presAssocID="{CD7815CC-3FEF-4CE2-B122-E51FB22787A4}" presName="connectorText" presStyleLbl="sibTrans2D1" presStyleIdx="1" presStyleCnt="2"/>
      <dgm:spPr/>
      <dgm:t>
        <a:bodyPr/>
        <a:lstStyle/>
        <a:p>
          <a:endParaRPr lang="en-ZA"/>
        </a:p>
      </dgm:t>
    </dgm:pt>
    <dgm:pt modelId="{EBF95B8D-3971-4F86-8946-B6A409F52B51}" type="pres">
      <dgm:prSet presAssocID="{6C699569-6134-45A3-BB20-2C6CC734689B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ZA"/>
        </a:p>
      </dgm:t>
    </dgm:pt>
  </dgm:ptLst>
  <dgm:cxnLst>
    <dgm:cxn modelId="{B3CC3960-D847-4960-A43A-DC9818623FA4}" srcId="{EE38C85D-63AB-441A-A845-7B6D9D5FCBA7}" destId="{ED199CE7-1462-4E64-AB96-37976CC89FF8}" srcOrd="0" destOrd="0" parTransId="{5D5CA2FE-0B27-46B9-89C9-3FEC1EC5A19D}" sibTransId="{75FB200B-2568-4262-8245-DEB2A87E240D}"/>
    <dgm:cxn modelId="{45CB7CD7-6223-4F69-BDCB-5363A6B16816}" type="presOf" srcId="{CD7815CC-3FEF-4CE2-B122-E51FB22787A4}" destId="{84DA4F1B-B9F2-411E-883A-ECEED1A022A4}" srcOrd="0" destOrd="0" presId="urn:microsoft.com/office/officeart/2005/8/layout/process2"/>
    <dgm:cxn modelId="{2B802A3E-53F6-4D3B-9CDB-ABA6E43E0994}" srcId="{EE38C85D-63AB-441A-A845-7B6D9D5FCBA7}" destId="{6C699569-6134-45A3-BB20-2C6CC734689B}" srcOrd="2" destOrd="0" parTransId="{D1244F6B-8A7D-420D-AD11-C37528561086}" sibTransId="{CCF8B199-73EB-412D-8AFF-40B665A644A9}"/>
    <dgm:cxn modelId="{66B6F2F5-49E5-4E7A-BDB3-588DDC3F3FEE}" type="presOf" srcId="{75FB200B-2568-4262-8245-DEB2A87E240D}" destId="{671DDB3E-8421-4C62-B536-E1C2A8995396}" srcOrd="1" destOrd="0" presId="urn:microsoft.com/office/officeart/2005/8/layout/process2"/>
    <dgm:cxn modelId="{B13C71B1-5197-4F6F-9D12-C0E976036100}" type="presOf" srcId="{62D22861-5278-416E-9D73-B3D329701009}" destId="{DCA90A9A-63AE-4A27-B67F-159A571EA788}" srcOrd="0" destOrd="0" presId="urn:microsoft.com/office/officeart/2005/8/layout/process2"/>
    <dgm:cxn modelId="{4E5F5BC2-8B5D-4DD9-B74A-072378BF8265}" type="presOf" srcId="{75FB200B-2568-4262-8245-DEB2A87E240D}" destId="{D17D6AFC-DD4E-407B-A5F5-16FAB051AFA3}" srcOrd="0" destOrd="0" presId="urn:microsoft.com/office/officeart/2005/8/layout/process2"/>
    <dgm:cxn modelId="{3413EFF3-4A0F-4F06-A9DD-E7289DE028E5}" type="presOf" srcId="{EE38C85D-63AB-441A-A845-7B6D9D5FCBA7}" destId="{E3F20DC1-C3B7-4921-984C-152B1A31C6BE}" srcOrd="0" destOrd="0" presId="urn:microsoft.com/office/officeart/2005/8/layout/process2"/>
    <dgm:cxn modelId="{A3BEA632-8709-4FA9-876C-5BEA3A00179B}" type="presOf" srcId="{ED199CE7-1462-4E64-AB96-37976CC89FF8}" destId="{9F52549A-7D63-4ABA-A233-B29C320E8D8F}" srcOrd="0" destOrd="0" presId="urn:microsoft.com/office/officeart/2005/8/layout/process2"/>
    <dgm:cxn modelId="{76701A47-96FA-4A3C-AFC6-CF728DA68077}" type="presOf" srcId="{6C699569-6134-45A3-BB20-2C6CC734689B}" destId="{EBF95B8D-3971-4F86-8946-B6A409F52B51}" srcOrd="0" destOrd="0" presId="urn:microsoft.com/office/officeart/2005/8/layout/process2"/>
    <dgm:cxn modelId="{EF2070F4-9EBE-4ACB-B422-48C042736B7D}" type="presOf" srcId="{CD7815CC-3FEF-4CE2-B122-E51FB22787A4}" destId="{9A9619DE-6E13-4ACF-8EA7-C1654CB54FDA}" srcOrd="1" destOrd="0" presId="urn:microsoft.com/office/officeart/2005/8/layout/process2"/>
    <dgm:cxn modelId="{467BD20E-B2DE-499D-BF6F-FD47353CDE0B}" srcId="{EE38C85D-63AB-441A-A845-7B6D9D5FCBA7}" destId="{62D22861-5278-416E-9D73-B3D329701009}" srcOrd="1" destOrd="0" parTransId="{95B5FE0F-F411-44B2-B3B8-569A14FD8E17}" sibTransId="{CD7815CC-3FEF-4CE2-B122-E51FB22787A4}"/>
    <dgm:cxn modelId="{2F204CFB-7755-4B38-846C-7ACEA7812D42}" type="presParOf" srcId="{E3F20DC1-C3B7-4921-984C-152B1A31C6BE}" destId="{9F52549A-7D63-4ABA-A233-B29C320E8D8F}" srcOrd="0" destOrd="0" presId="urn:microsoft.com/office/officeart/2005/8/layout/process2"/>
    <dgm:cxn modelId="{2A460DBF-783B-4211-94DD-6CEFDD0E23F9}" type="presParOf" srcId="{E3F20DC1-C3B7-4921-984C-152B1A31C6BE}" destId="{D17D6AFC-DD4E-407B-A5F5-16FAB051AFA3}" srcOrd="1" destOrd="0" presId="urn:microsoft.com/office/officeart/2005/8/layout/process2"/>
    <dgm:cxn modelId="{E378CF3D-7F8A-460F-B44B-D41393C563B9}" type="presParOf" srcId="{D17D6AFC-DD4E-407B-A5F5-16FAB051AFA3}" destId="{671DDB3E-8421-4C62-B536-E1C2A8995396}" srcOrd="0" destOrd="0" presId="urn:microsoft.com/office/officeart/2005/8/layout/process2"/>
    <dgm:cxn modelId="{943FDE5A-107E-416B-B9FC-36C808A271C3}" type="presParOf" srcId="{E3F20DC1-C3B7-4921-984C-152B1A31C6BE}" destId="{DCA90A9A-63AE-4A27-B67F-159A571EA788}" srcOrd="2" destOrd="0" presId="urn:microsoft.com/office/officeart/2005/8/layout/process2"/>
    <dgm:cxn modelId="{956B4564-28F7-4292-AB37-554FD39057A0}" type="presParOf" srcId="{E3F20DC1-C3B7-4921-984C-152B1A31C6BE}" destId="{84DA4F1B-B9F2-411E-883A-ECEED1A022A4}" srcOrd="3" destOrd="0" presId="urn:microsoft.com/office/officeart/2005/8/layout/process2"/>
    <dgm:cxn modelId="{D78506FA-9B13-4F06-B456-9CAE916058B0}" type="presParOf" srcId="{84DA4F1B-B9F2-411E-883A-ECEED1A022A4}" destId="{9A9619DE-6E13-4ACF-8EA7-C1654CB54FDA}" srcOrd="0" destOrd="0" presId="urn:microsoft.com/office/officeart/2005/8/layout/process2"/>
    <dgm:cxn modelId="{8D95C995-EB0B-49D7-AD10-AB4FA0EA4BA9}" type="presParOf" srcId="{E3F20DC1-C3B7-4921-984C-152B1A31C6BE}" destId="{EBF95B8D-3971-4F86-8946-B6A409F52B51}" srcOrd="4" destOrd="0" presId="urn:microsoft.com/office/officeart/2005/8/layout/process2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F52549A-7D63-4ABA-A233-B29C320E8D8F}">
      <dsp:nvSpPr>
        <dsp:cNvPr id="0" name=""/>
        <dsp:cNvSpPr/>
      </dsp:nvSpPr>
      <dsp:spPr>
        <a:xfrm>
          <a:off x="0" y="1984"/>
          <a:ext cx="1472587" cy="1015007"/>
        </a:xfrm>
        <a:prstGeom prst="roundRect">
          <a:avLst>
            <a:gd name="adj" fmla="val 10000"/>
          </a:avLst>
        </a:prstGeom>
        <a:solidFill>
          <a:schemeClr val="accent1">
            <a:lumMod val="7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en-ZA" sz="2000" b="1" kern="1200" dirty="0" smtClean="0">
              <a:solidFill>
                <a:schemeClr val="bg2"/>
              </a:solidFill>
              <a:latin typeface="Calibri" pitchFamily="34" charset="0"/>
              <a:cs typeface="Calibri" pitchFamily="34" charset="0"/>
            </a:rPr>
            <a:t>Select PSUs</a:t>
          </a:r>
        </a:p>
        <a:p>
          <a:pPr lvl="0" algn="ctr" defTabSz="8890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en-ZA" sz="1600" b="1" kern="1200" dirty="0" smtClean="0">
              <a:solidFill>
                <a:schemeClr val="bg2"/>
              </a:solidFill>
              <a:latin typeface="Calibri" pitchFamily="34" charset="0"/>
              <a:cs typeface="Calibri" pitchFamily="34" charset="0"/>
            </a:rPr>
            <a:t>500 Census EAs</a:t>
          </a:r>
          <a:endParaRPr lang="en-ZA" sz="1600" b="1" kern="1200" dirty="0">
            <a:solidFill>
              <a:schemeClr val="bg2"/>
            </a:solidFill>
            <a:latin typeface="Calibri" pitchFamily="34" charset="0"/>
            <a:cs typeface="Calibri" pitchFamily="34" charset="0"/>
          </a:endParaRPr>
        </a:p>
      </dsp:txBody>
      <dsp:txXfrm>
        <a:off x="29729" y="31713"/>
        <a:ext cx="1413129" cy="955549"/>
      </dsp:txXfrm>
    </dsp:sp>
    <dsp:sp modelId="{D17D6AFC-DD4E-407B-A5F5-16FAB051AFA3}">
      <dsp:nvSpPr>
        <dsp:cNvPr id="0" name=""/>
        <dsp:cNvSpPr/>
      </dsp:nvSpPr>
      <dsp:spPr>
        <a:xfrm rot="5400000">
          <a:off x="545979" y="1153344"/>
          <a:ext cx="380627" cy="234798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ZA" sz="2200" kern="1200"/>
        </a:p>
      </dsp:txBody>
      <dsp:txXfrm rot="-5400000">
        <a:off x="665854" y="1080430"/>
        <a:ext cx="140878" cy="310188"/>
      </dsp:txXfrm>
    </dsp:sp>
    <dsp:sp modelId="{DCA90A9A-63AE-4A27-B67F-159A571EA788}">
      <dsp:nvSpPr>
        <dsp:cNvPr id="0" name=""/>
        <dsp:cNvSpPr/>
      </dsp:nvSpPr>
      <dsp:spPr>
        <a:xfrm>
          <a:off x="0" y="1524496"/>
          <a:ext cx="1472587" cy="1015007"/>
        </a:xfrm>
        <a:prstGeom prst="roundRect">
          <a:avLst>
            <a:gd name="adj" fmla="val 10000"/>
          </a:avLst>
        </a:prstGeom>
        <a:solidFill>
          <a:schemeClr val="accent1">
            <a:lumMod val="7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en-ZA" sz="2000" b="1" kern="1200" dirty="0" smtClean="0">
              <a:solidFill>
                <a:schemeClr val="bg2"/>
              </a:solidFill>
              <a:latin typeface="Calibri" pitchFamily="34" charset="0"/>
              <a:cs typeface="Calibri" pitchFamily="34" charset="0"/>
            </a:rPr>
            <a:t>Select SSUs</a:t>
          </a:r>
        </a:p>
        <a:p>
          <a:pPr lvl="0" algn="ctr" defTabSz="8890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en-ZA" sz="1400" b="1" kern="1200" dirty="0" smtClean="0">
              <a:solidFill>
                <a:schemeClr val="bg2"/>
              </a:solidFill>
              <a:latin typeface="Calibri" pitchFamily="34" charset="0"/>
              <a:cs typeface="Calibri" pitchFamily="34" charset="0"/>
            </a:rPr>
            <a:t>14 visiting points per EA (7 per questionnaire)</a:t>
          </a:r>
          <a:endParaRPr lang="en-ZA" sz="1400" b="1" kern="1200" dirty="0">
            <a:solidFill>
              <a:schemeClr val="bg2"/>
            </a:solidFill>
            <a:latin typeface="Calibri" pitchFamily="34" charset="0"/>
            <a:cs typeface="Calibri" pitchFamily="34" charset="0"/>
          </a:endParaRPr>
        </a:p>
      </dsp:txBody>
      <dsp:txXfrm>
        <a:off x="29729" y="1554225"/>
        <a:ext cx="1413129" cy="955549"/>
      </dsp:txXfrm>
    </dsp:sp>
    <dsp:sp modelId="{84DA4F1B-B9F2-411E-883A-ECEED1A022A4}">
      <dsp:nvSpPr>
        <dsp:cNvPr id="0" name=""/>
        <dsp:cNvSpPr/>
      </dsp:nvSpPr>
      <dsp:spPr>
        <a:xfrm rot="5400000">
          <a:off x="545979" y="2653843"/>
          <a:ext cx="380627" cy="278825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ZA" sz="2100" kern="1200"/>
        </a:p>
      </dsp:txBody>
      <dsp:txXfrm rot="-5400000">
        <a:off x="652645" y="2602943"/>
        <a:ext cx="167295" cy="296980"/>
      </dsp:txXfrm>
    </dsp:sp>
    <dsp:sp modelId="{EBF95B8D-3971-4F86-8946-B6A409F52B51}">
      <dsp:nvSpPr>
        <dsp:cNvPr id="0" name=""/>
        <dsp:cNvSpPr/>
      </dsp:nvSpPr>
      <dsp:spPr>
        <a:xfrm>
          <a:off x="0" y="3047007"/>
          <a:ext cx="1472587" cy="1015007"/>
        </a:xfrm>
        <a:prstGeom prst="roundRect">
          <a:avLst>
            <a:gd name="adj" fmla="val 10000"/>
          </a:avLst>
        </a:prstGeom>
        <a:solidFill>
          <a:schemeClr val="accent1">
            <a:lumMod val="7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en-ZA" sz="1800" b="1" kern="1200" dirty="0" smtClean="0">
              <a:solidFill>
                <a:schemeClr val="bg2"/>
              </a:solidFill>
              <a:latin typeface="Calibri" pitchFamily="34" charset="0"/>
              <a:cs typeface="Calibri" pitchFamily="34" charset="0"/>
            </a:rPr>
            <a:t>Select USUs</a:t>
          </a:r>
        </a:p>
        <a:p>
          <a:pPr lvl="0" algn="ctr" defTabSz="8001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en-ZA" sz="1400" b="1" kern="1200" dirty="0" smtClean="0">
              <a:solidFill>
                <a:schemeClr val="bg2"/>
              </a:solidFill>
              <a:latin typeface="Calibri" pitchFamily="34" charset="0"/>
              <a:cs typeface="Calibri" pitchFamily="34" charset="0"/>
            </a:rPr>
            <a:t>1 person per visiting point</a:t>
          </a:r>
          <a:endParaRPr lang="en-ZA" sz="1400" b="1" kern="1200" dirty="0">
            <a:solidFill>
              <a:schemeClr val="bg2"/>
            </a:solidFill>
            <a:latin typeface="Calibri" pitchFamily="34" charset="0"/>
            <a:cs typeface="Calibri" pitchFamily="34" charset="0"/>
          </a:endParaRPr>
        </a:p>
      </dsp:txBody>
      <dsp:txXfrm>
        <a:off x="29729" y="3076736"/>
        <a:ext cx="1413129" cy="95554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2">
  <dgm:title val=""/>
  <dgm:desc val=""/>
  <dgm:catLst>
    <dgm:cat type="process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resizeHandles val="exact"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h" for="ch" ptType="node" refType="h"/>
      <dgm:constr type="h" for="ch" ptType="sibTrans" refType="h" refFor="ch" refPtType="node" fact="0.5"/>
      <dgm:constr type="w" for="ch" ptType="node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choose name="Name0">
          <dgm:if name="Name1" axis="root des" ptType="all node" func="maxDepth" op="gt" val="1">
            <dgm:alg type="tx">
              <dgm:param type="parTxLTRAlign" val="l"/>
              <dgm:param type="parTxRTLAlign" val="r"/>
              <dgm:param type="txAnchorVertCh" val="mid"/>
            </dgm:alg>
          </dgm:if>
          <dgm:else name="Name2">
            <dgm:alg type="tx"/>
          </dgm:else>
        </dgm:choose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w" refType="h" fact="1.8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w" val="NaN" fact="4" max="NaN"/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w" refType="h" fact="0.9"/>
            <dgm:constr type="connDist"/>
            <dgm:constr type="wArH" refType="w" fact="0.5"/>
            <dgm:constr type="hArH" refType="w"/>
            <dgm:constr type="stemThick" refType="w" fact="0.6"/>
            <dgm:constr type="begPad" refType="connDist" fact="0.125"/>
            <dgm:constr type="endPad" refType="connDist" fact="0.125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0.08743</cdr:x>
      <cdr:y>0.32258</cdr:y>
    </cdr:from>
    <cdr:to>
      <cdr:x>0.44225</cdr:x>
      <cdr:y>0.48544</cdr:y>
    </cdr:to>
    <cdr:sp macro="" textlink="">
      <cdr:nvSpPr>
        <cdr:cNvPr id="2" name="TextBox 8"/>
        <cdr:cNvSpPr txBox="1">
          <a:spLocks xmlns:a="http://schemas.openxmlformats.org/drawingml/2006/main" noChangeArrowheads="1"/>
        </cdr:cNvSpPr>
      </cdr:nvSpPr>
      <cdr:spPr bwMode="auto">
        <a:xfrm xmlns:a="http://schemas.openxmlformats.org/drawingml/2006/main">
          <a:off x="319488" y="914400"/>
          <a:ext cx="1296592" cy="461665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>
          <a:noFill/>
          <a:miter lim="800000"/>
          <a:headEnd/>
          <a:tailEnd/>
        </a:ln>
      </cdr:spPr>
      <cdr:txBody>
        <a:bodyPr xmlns:a="http://schemas.openxmlformats.org/drawingml/2006/main" wrap="square">
          <a:spAutoFit/>
        </a:bodyPr>
        <a:lstStyle xmlns:a="http://schemas.openxmlformats.org/drawingml/2006/main">
          <a:defPPr>
            <a:defRPr lang="en-GB"/>
          </a:defPPr>
          <a:lvl1pPr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rgbClr val="001B36"/>
              </a:solidFill>
              <a:latin typeface="Arial" charset="0"/>
            </a:defRPr>
          </a:lvl1pPr>
          <a:lvl2pPr marL="4572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rgbClr val="001B36"/>
              </a:solidFill>
              <a:latin typeface="Arial" charset="0"/>
            </a:defRPr>
          </a:lvl2pPr>
          <a:lvl3pPr marL="9144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rgbClr val="001B36"/>
              </a:solidFill>
              <a:latin typeface="Arial" charset="0"/>
            </a:defRPr>
          </a:lvl3pPr>
          <a:lvl4pPr marL="13716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rgbClr val="001B36"/>
              </a:solidFill>
              <a:latin typeface="Arial" charset="0"/>
            </a:defRPr>
          </a:lvl4pPr>
          <a:lvl5pPr marL="18288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rgbClr val="001B36"/>
              </a:solidFill>
              <a:latin typeface="Arial" charset="0"/>
            </a:defRPr>
          </a:lvl5pPr>
          <a:lvl6pPr marL="2286000" algn="l" defTabSz="914400" rtl="0" eaLnBrk="1" latinLnBrk="0" hangingPunct="1">
            <a:defRPr kern="1200">
              <a:solidFill>
                <a:srgbClr val="001B36"/>
              </a:solidFill>
              <a:latin typeface="Arial" charset="0"/>
            </a:defRPr>
          </a:lvl6pPr>
          <a:lvl7pPr marL="2743200" algn="l" defTabSz="914400" rtl="0" eaLnBrk="1" latinLnBrk="0" hangingPunct="1">
            <a:defRPr kern="1200">
              <a:solidFill>
                <a:srgbClr val="001B36"/>
              </a:solidFill>
              <a:latin typeface="Arial" charset="0"/>
            </a:defRPr>
          </a:lvl7pPr>
          <a:lvl8pPr marL="3200400" algn="l" defTabSz="914400" rtl="0" eaLnBrk="1" latinLnBrk="0" hangingPunct="1">
            <a:defRPr kern="1200">
              <a:solidFill>
                <a:srgbClr val="001B36"/>
              </a:solidFill>
              <a:latin typeface="Arial" charset="0"/>
            </a:defRPr>
          </a:lvl8pPr>
          <a:lvl9pPr marL="3657600" algn="l" defTabSz="914400" rtl="0" eaLnBrk="1" latinLnBrk="0" hangingPunct="1">
            <a:defRPr kern="1200">
              <a:solidFill>
                <a:srgbClr val="001B36"/>
              </a:solidFill>
              <a:latin typeface="Arial" charset="0"/>
            </a:defRPr>
          </a:lvl9pPr>
        </a:lstStyle>
        <a:p xmlns:a="http://schemas.openxmlformats.org/drawingml/2006/main">
          <a:pPr algn="ctr"/>
          <a:r>
            <a:rPr lang="en-ZA" sz="1200" b="1" dirty="0" err="1" smtClean="0">
              <a:latin typeface="Calibri" pitchFamily="34" charset="0"/>
              <a:cs typeface="Calibri" pitchFamily="34" charset="0"/>
            </a:rPr>
            <a:t>Unemploy</a:t>
          </a:r>
          <a:r>
            <a:rPr lang="en-ZA" sz="1200" b="1" dirty="0" smtClean="0">
              <a:latin typeface="Calibri" pitchFamily="34" charset="0"/>
              <a:cs typeface="Calibri" pitchFamily="34" charset="0"/>
            </a:rPr>
            <a:t>-</a:t>
          </a:r>
        </a:p>
        <a:p xmlns:a="http://schemas.openxmlformats.org/drawingml/2006/main">
          <a:pPr algn="ctr"/>
          <a:r>
            <a:rPr lang="en-ZA" sz="1200" b="1" dirty="0" err="1" smtClean="0">
              <a:latin typeface="Calibri" pitchFamily="34" charset="0"/>
              <a:cs typeface="Calibri" pitchFamily="34" charset="0"/>
            </a:rPr>
            <a:t>ment</a:t>
          </a:r>
          <a:endParaRPr lang="en-ZA" sz="1200" b="1" dirty="0">
            <a:latin typeface="Calibri" pitchFamily="34" charset="0"/>
            <a:cs typeface="Calibri" pitchFamily="34" charset="0"/>
          </a:endParaRPr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ZA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DC2BD7D-5968-4432-91CC-E7E1E70B9CAE}" type="datetimeFigureOut">
              <a:rPr lang="en-ZA" smtClean="0"/>
              <a:t>2014/10/17</a:t>
            </a:fld>
            <a:endParaRPr lang="en-Z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Z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F31F445-C2B9-4AC1-A32C-C3CAD5135B30}" type="slidenum">
              <a:rPr lang="en-ZA" smtClean="0"/>
              <a:t>‹#›</a:t>
            </a:fld>
            <a:endParaRPr lang="en-ZA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5024" y="916562"/>
            <a:ext cx="2664296" cy="2016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3555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ZA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6FB772-9205-40B4-98E2-97C40EB05776}" type="datetimeFigureOut">
              <a:rPr lang="en-ZA" smtClean="0"/>
              <a:t>2014/10/17</a:t>
            </a:fld>
            <a:endParaRPr lang="en-ZA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ZA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Z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Z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7F20C7F-1F85-419D-8783-DA9AF71EFB3A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19639659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43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ZA" altLang="en-US" dirty="0" smtClean="0"/>
          </a:p>
        </p:txBody>
      </p:sp>
      <p:sp>
        <p:nvSpPr>
          <p:cNvPr id="17412" name="Slide Number Placeholder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BB99F43-27FA-4300-A68B-A7E8AE863BDD}" type="slidenum">
              <a:rPr lang="en-ZA" alt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</a:t>
            </a:fld>
            <a:endParaRPr lang="en-ZA" altLang="en-US" dirty="0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67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2C53505C-A9D0-4AE5-9844-7361FCF046E0}" type="slidenum">
              <a:rPr lang="en-GB" smtClean="0"/>
              <a:pPr eaLnBrk="1" hangingPunct="1"/>
              <a:t>3</a:t>
            </a:fld>
            <a:endParaRPr lang="en-GB" smtClean="0"/>
          </a:p>
        </p:txBody>
      </p:sp>
      <p:sp>
        <p:nvSpPr>
          <p:cNvPr id="296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70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z="1400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CD040517-56EB-4392-8774-E111F57540CD}" type="slidenum">
              <a:rPr lang="en-GB" smtClean="0"/>
              <a:pPr eaLnBrk="1" hangingPunct="1"/>
              <a:t>4</a:t>
            </a:fld>
            <a:endParaRPr lang="en-GB" smtClean="0"/>
          </a:p>
        </p:txBody>
      </p:sp>
      <p:sp>
        <p:nvSpPr>
          <p:cNvPr id="307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7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z="1400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2ABAAB96-C8AE-45CF-8FE0-BF23C3A2FB9B}" type="slidenum">
              <a:rPr lang="en-GB" smtClean="0"/>
              <a:pPr eaLnBrk="1" hangingPunct="1"/>
              <a:t>5</a:t>
            </a:fld>
            <a:endParaRPr lang="en-GB" smtClean="0"/>
          </a:p>
        </p:txBody>
      </p:sp>
      <p:sp>
        <p:nvSpPr>
          <p:cNvPr id="317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174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z="1400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45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ZA" alt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D9FEDF3-49E5-4218-809D-CCC80336E345}" type="slidenum">
              <a:rPr lang="en-ZA" smtClean="0"/>
              <a:pPr>
                <a:defRPr/>
              </a:pPr>
              <a:t>11</a:t>
            </a:fld>
            <a:endParaRPr lang="en-ZA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45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ZA" alt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D9FEDF3-49E5-4218-809D-CCC80336E345}" type="slidenum">
              <a:rPr lang="en-ZA" smtClean="0"/>
              <a:pPr>
                <a:defRPr/>
              </a:pPr>
              <a:t>12</a:t>
            </a:fld>
            <a:endParaRPr lang="en-ZA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45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ZA" alt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D9FEDF3-49E5-4218-809D-CCC80336E345}" type="slidenum">
              <a:rPr lang="en-ZA" smtClean="0"/>
              <a:pPr>
                <a:defRPr/>
              </a:pPr>
              <a:t>13</a:t>
            </a:fld>
            <a:endParaRPr lang="en-ZA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ZA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Z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E44F0C-95F5-46DB-82FE-DF5BF86442C9}" type="datetimeFigureOut">
              <a:rPr lang="en-ZA" smtClean="0"/>
              <a:t>2014/10/17</a:t>
            </a:fld>
            <a:endParaRPr lang="en-Z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3B7B59-B509-4343-B1A1-B0FBFA0EB490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389928768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Z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Z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E44F0C-95F5-46DB-82FE-DF5BF86442C9}" type="datetimeFigureOut">
              <a:rPr lang="en-ZA" smtClean="0"/>
              <a:t>2014/10/17</a:t>
            </a:fld>
            <a:endParaRPr lang="en-Z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3B7B59-B509-4343-B1A1-B0FBFA0EB490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244699360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Z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Z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E44F0C-95F5-46DB-82FE-DF5BF86442C9}" type="datetimeFigureOut">
              <a:rPr lang="en-ZA" smtClean="0"/>
              <a:t>2014/10/17</a:t>
            </a:fld>
            <a:endParaRPr lang="en-Z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3B7B59-B509-4343-B1A1-B0FBFA0EB490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69420882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8" name="Content Placeholder 37"/>
          <p:cNvSpPr>
            <a:spLocks noGrp="1"/>
          </p:cNvSpPr>
          <p:nvPr>
            <p:ph sz="quarter" idx="15"/>
          </p:nvPr>
        </p:nvSpPr>
        <p:spPr>
          <a:xfrm>
            <a:off x="685800" y="2971800"/>
            <a:ext cx="2286000" cy="2743200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39" name="Content Placeholder 37"/>
          <p:cNvSpPr>
            <a:spLocks noGrp="1"/>
          </p:cNvSpPr>
          <p:nvPr>
            <p:ph sz="quarter" idx="16"/>
          </p:nvPr>
        </p:nvSpPr>
        <p:spPr>
          <a:xfrm>
            <a:off x="3429000" y="2971800"/>
            <a:ext cx="2286000" cy="2743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0" name="Content Placeholder 37"/>
          <p:cNvSpPr>
            <a:spLocks noGrp="1"/>
          </p:cNvSpPr>
          <p:nvPr>
            <p:ph sz="quarter" idx="17"/>
          </p:nvPr>
        </p:nvSpPr>
        <p:spPr>
          <a:xfrm>
            <a:off x="6172200" y="2971800"/>
            <a:ext cx="2286000" cy="2743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1" name="Text Placeholder 2"/>
          <p:cNvSpPr>
            <a:spLocks noGrp="1"/>
          </p:cNvSpPr>
          <p:nvPr>
            <p:ph type="body" idx="28" hasCustomPrompt="1"/>
          </p:nvPr>
        </p:nvSpPr>
        <p:spPr>
          <a:xfrm>
            <a:off x="685800" y="691051"/>
            <a:ext cx="7772400" cy="451948"/>
          </a:xfrm>
        </p:spPr>
        <p:txBody>
          <a:bodyPr anchor="t"/>
          <a:lstStyle>
            <a:lvl1pPr marL="0" indent="0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None/>
              <a:defRPr sz="1700" b="0">
                <a:solidFill>
                  <a:schemeClr val="accent3"/>
                </a:solidFill>
                <a:latin typeface="Franklin Gothic Demi Cond" panose="020B0706030402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4" name="TextBox 43"/>
          <p:cNvSpPr txBox="1"/>
          <p:nvPr userDrawn="1"/>
        </p:nvSpPr>
        <p:spPr>
          <a:xfrm>
            <a:off x="8165123" y="6589187"/>
            <a:ext cx="293077" cy="123111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pPr algn="r"/>
            <a:fld id="{12EB7FDA-3CFA-48E9-9A35-E50E94D3505F}" type="slidenum">
              <a:rPr lang="en-US" sz="800" smtClean="0">
                <a:solidFill>
                  <a:schemeClr val="tx2">
                    <a:lumMod val="60000"/>
                    <a:lumOff val="40000"/>
                  </a:schemeClr>
                </a:solidFill>
                <a:latin typeface="+mn-lt"/>
              </a:rPr>
              <a:pPr algn="r"/>
              <a:t>‹#›</a:t>
            </a:fld>
            <a:endParaRPr lang="en-US" sz="800" dirty="0">
              <a:solidFill>
                <a:schemeClr val="tx2">
                  <a:lumMod val="60000"/>
                  <a:lumOff val="40000"/>
                </a:schemeClr>
              </a:solidFill>
              <a:latin typeface="+mn-lt"/>
            </a:endParaRPr>
          </a:p>
        </p:txBody>
      </p:sp>
      <p:sp>
        <p:nvSpPr>
          <p:cNvPr id="45" name="Text Placeholder 10"/>
          <p:cNvSpPr>
            <a:spLocks noGrp="1"/>
          </p:cNvSpPr>
          <p:nvPr>
            <p:ph type="body" sz="quarter" idx="14" hasCustomPrompt="1"/>
          </p:nvPr>
        </p:nvSpPr>
        <p:spPr>
          <a:xfrm>
            <a:off x="685800" y="6564565"/>
            <a:ext cx="5029200" cy="147733"/>
          </a:xfrm>
        </p:spPr>
        <p:txBody>
          <a:bodyPr wrap="square" anchor="b">
            <a:spAutoFit/>
          </a:bodyPr>
          <a:lstStyle>
            <a:lvl1pPr>
              <a:defRPr sz="800" baseline="0">
                <a:solidFill>
                  <a:schemeClr val="tx2">
                    <a:lumMod val="60000"/>
                    <a:lumOff val="4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 smtClean="0"/>
              <a:t>click to insert source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749483" cy="27287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578297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egue">
    <p:bg>
      <p:bgPr>
        <a:solidFill>
          <a:schemeClr val="accent5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extBox 24"/>
          <p:cNvSpPr txBox="1"/>
          <p:nvPr userDrawn="1"/>
        </p:nvSpPr>
        <p:spPr>
          <a:xfrm>
            <a:off x="-952500" y="2959100"/>
            <a:ext cx="65" cy="3323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endParaRPr lang="en-US" dirty="0">
              <a:solidFill>
                <a:schemeClr val="tx2"/>
              </a:solidFill>
            </a:endParaRPr>
          </a:p>
        </p:txBody>
      </p:sp>
      <p:sp>
        <p:nvSpPr>
          <p:cNvPr id="37" name="Text Placeholder 31"/>
          <p:cNvSpPr>
            <a:spLocks noGrp="1"/>
          </p:cNvSpPr>
          <p:nvPr>
            <p:ph type="body" sz="quarter" idx="10"/>
          </p:nvPr>
        </p:nvSpPr>
        <p:spPr>
          <a:xfrm>
            <a:off x="6167762" y="2904236"/>
            <a:ext cx="2301535" cy="2746756"/>
          </a:xfrm>
        </p:spPr>
        <p:txBody>
          <a:bodyPr/>
          <a:lstStyle>
            <a:lvl1pPr marL="0" indent="0">
              <a:spcBef>
                <a:spcPts val="0"/>
              </a:spcBef>
              <a:spcAft>
                <a:spcPts val="0"/>
              </a:spcAft>
              <a:defRPr lang="en-US" sz="1700" dirty="0" smtClean="0">
                <a:solidFill>
                  <a:schemeClr val="accent1"/>
                </a:solidFill>
                <a:latin typeface="Franklin Gothic Demi Cond" panose="020B0706030402020204" pitchFamily="34" charset="0"/>
              </a:defRPr>
            </a:lvl1pPr>
            <a:lvl2pPr marL="0" indent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​"/>
              <a:defRPr sz="1500">
                <a:solidFill>
                  <a:schemeClr val="tx2"/>
                </a:solidFill>
              </a:defRPr>
            </a:lvl2pPr>
            <a:lvl3pPr marL="0" indent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​"/>
              <a:defRPr sz="1500">
                <a:solidFill>
                  <a:schemeClr val="tx2"/>
                </a:solidFill>
              </a:defRPr>
            </a:lvl3pPr>
            <a:lvl4pPr marL="0" indent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​"/>
              <a:defRPr sz="1500">
                <a:solidFill>
                  <a:schemeClr val="tx2"/>
                </a:solidFill>
              </a:defRPr>
            </a:lvl4pPr>
            <a:lvl5pPr marL="0" indent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​"/>
              <a:defRPr sz="15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676656" y="2940812"/>
            <a:ext cx="4587802" cy="2946231"/>
          </a:xfrm>
        </p:spPr>
        <p:txBody>
          <a:bodyPr/>
          <a:lstStyle>
            <a:lvl1pPr marL="0" algn="r" defTabSz="914400" rtl="0" eaLnBrk="1" latinLnBrk="0" hangingPunct="1">
              <a:lnSpc>
                <a:spcPct val="70000"/>
              </a:lnSpc>
              <a:buNone/>
              <a:defRPr lang="en-US" sz="800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algn="r">
              <a:defRPr/>
            </a:lvl2pPr>
            <a:lvl3pPr algn="r">
              <a:defRPr/>
            </a:lvl3pPr>
            <a:lvl4pPr algn="r">
              <a:defRPr/>
            </a:lvl4pPr>
            <a:lvl5pPr algn="r">
              <a:defRPr/>
            </a:lvl5pPr>
          </a:lstStyle>
          <a:p>
            <a:pPr lvl="0"/>
            <a:r>
              <a:rPr lang="en-US" dirty="0" smtClean="0"/>
              <a:t>Edit text</a:t>
            </a:r>
          </a:p>
        </p:txBody>
      </p:sp>
      <p:cxnSp>
        <p:nvCxnSpPr>
          <p:cNvPr id="6" name="Straight Connector 5"/>
          <p:cNvCxnSpPr/>
          <p:nvPr userDrawn="1"/>
        </p:nvCxnSpPr>
        <p:spPr>
          <a:xfrm>
            <a:off x="5717219" y="2769833"/>
            <a:ext cx="0" cy="2881159"/>
          </a:xfrm>
          <a:prstGeom prst="line">
            <a:avLst/>
          </a:prstGeom>
          <a:ln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749483" cy="27287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545477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Z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Z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E44F0C-95F5-46DB-82FE-DF5BF86442C9}" type="datetimeFigureOut">
              <a:rPr lang="en-ZA" smtClean="0"/>
              <a:t>2014/10/17</a:t>
            </a:fld>
            <a:endParaRPr lang="en-Z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3B7B59-B509-4343-B1A1-B0FBFA0EB490}" type="slidenum">
              <a:rPr lang="en-ZA" smtClean="0"/>
              <a:t>‹#›</a:t>
            </a:fld>
            <a:endParaRPr lang="en-ZA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791737" cy="27856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671997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Z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E44F0C-95F5-46DB-82FE-DF5BF86442C9}" type="datetimeFigureOut">
              <a:rPr lang="en-ZA" smtClean="0"/>
              <a:t>2014/10/17</a:t>
            </a:fld>
            <a:endParaRPr lang="en-Z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3B7B59-B509-4343-B1A1-B0FBFA0EB490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13896019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ZA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ZA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ZA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E44F0C-95F5-46DB-82FE-DF5BF86442C9}" type="datetimeFigureOut">
              <a:rPr lang="en-ZA" smtClean="0"/>
              <a:t>2014/10/17</a:t>
            </a:fld>
            <a:endParaRPr lang="en-Z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3B7B59-B509-4343-B1A1-B0FBFA0EB490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349886863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Z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ZA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ZA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E44F0C-95F5-46DB-82FE-DF5BF86442C9}" type="datetimeFigureOut">
              <a:rPr lang="en-ZA" smtClean="0"/>
              <a:t>2014/10/17</a:t>
            </a:fld>
            <a:endParaRPr lang="en-Z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3B7B59-B509-4343-B1A1-B0FBFA0EB490}" type="slidenum">
              <a:rPr lang="en-ZA" smtClean="0"/>
              <a:t>‹#›</a:t>
            </a:fld>
            <a:endParaRPr lang="en-ZA"/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2791737" cy="27856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67132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ZA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E44F0C-95F5-46DB-82FE-DF5BF86442C9}" type="datetimeFigureOut">
              <a:rPr lang="en-ZA" smtClean="0"/>
              <a:t>2014/10/17</a:t>
            </a:fld>
            <a:endParaRPr lang="en-Z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3B7B59-B509-4343-B1A1-B0FBFA0EB490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89223506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E44F0C-95F5-46DB-82FE-DF5BF86442C9}" type="datetimeFigureOut">
              <a:rPr lang="en-ZA" smtClean="0"/>
              <a:t>2014/10/17</a:t>
            </a:fld>
            <a:endParaRPr lang="en-Z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3B7B59-B509-4343-B1A1-B0FBFA0EB490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342816977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Z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Z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E44F0C-95F5-46DB-82FE-DF5BF86442C9}" type="datetimeFigureOut">
              <a:rPr lang="en-ZA" smtClean="0"/>
              <a:t>2014/10/17</a:t>
            </a:fld>
            <a:endParaRPr lang="en-Z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3B7B59-B509-4343-B1A1-B0FBFA0EB490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96287948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ZA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Z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E44F0C-95F5-46DB-82FE-DF5BF86442C9}" type="datetimeFigureOut">
              <a:rPr lang="en-ZA" smtClean="0"/>
              <a:t>2014/10/17</a:t>
            </a:fld>
            <a:endParaRPr lang="en-Z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3B7B59-B509-4343-B1A1-B0FBFA0EB490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365070304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Z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Z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E44F0C-95F5-46DB-82FE-DF5BF86442C9}" type="datetimeFigureOut">
              <a:rPr lang="en-ZA" smtClean="0"/>
              <a:t>2014/10/17</a:t>
            </a:fld>
            <a:endParaRPr lang="en-Z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Z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3B7B59-B509-4343-B1A1-B0FBFA0EB490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1944865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Relationship Id="rId4" Type="http://schemas.openxmlformats.org/officeDocument/2006/relationships/chart" Target="../charts/char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hyperlink" Target="http://www.hsrc.ac.za/sasas" TargetMode="Externa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7.jpeg"/><Relationship Id="rId5" Type="http://schemas.openxmlformats.org/officeDocument/2006/relationships/image" Target="../media/image26.wmf"/><Relationship Id="rId4" Type="http://schemas.openxmlformats.org/officeDocument/2006/relationships/image" Target="../media/image25.wm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wmf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5.png"/><Relationship Id="rId4" Type="http://schemas.openxmlformats.org/officeDocument/2006/relationships/image" Target="../media/image30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9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5.png"/><Relationship Id="rId7" Type="http://schemas.openxmlformats.org/officeDocument/2006/relationships/diagramColors" Target="../diagrams/colors1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7" Type="http://schemas.openxmlformats.org/officeDocument/2006/relationships/image" Target="../media/image15.jpg"/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jpg"/><Relationship Id="rId5" Type="http://schemas.openxmlformats.org/officeDocument/2006/relationships/image" Target="../media/image13.jpg"/><Relationship Id="rId4" Type="http://schemas.openxmlformats.org/officeDocument/2006/relationships/image" Target="../media/image12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wmf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3.emf"/><Relationship Id="rId5" Type="http://schemas.openxmlformats.org/officeDocument/2006/relationships/image" Target="../media/image22.jpg"/><Relationship Id="rId4" Type="http://schemas.openxmlformats.org/officeDocument/2006/relationships/image" Target="../media/image21.wmf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Content Placeholder 3" descr="Picture1.jpg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ED4A234-AECD-47FA-B4B7-E0F7D1D9E7C5}" type="slidenum">
              <a:rPr lang="en-ZA"/>
              <a:pPr>
                <a:defRPr/>
              </a:pPr>
              <a:t>1</a:t>
            </a:fld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25084161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le 1"/>
          <p:cNvSpPr>
            <a:spLocks noGrp="1"/>
          </p:cNvSpPr>
          <p:nvPr>
            <p:ph type="title"/>
          </p:nvPr>
        </p:nvSpPr>
        <p:spPr>
          <a:xfrm>
            <a:off x="468313" y="142875"/>
            <a:ext cx="8424862" cy="838200"/>
          </a:xfrm>
        </p:spPr>
        <p:txBody>
          <a:bodyPr>
            <a:noAutofit/>
          </a:bodyPr>
          <a:lstStyle/>
          <a:p>
            <a:pPr marL="342900" indent="-342900" eaLnBrk="1" hangingPunct="1"/>
            <a:r>
              <a:rPr lang="en-GB" sz="3200" b="1" dirty="0" smtClean="0">
                <a:solidFill>
                  <a:schemeClr val="accent2"/>
                </a:solidFill>
              </a:rPr>
              <a:t>International comparative </a:t>
            </a:r>
            <a:br>
              <a:rPr lang="en-GB" sz="3200" b="1" dirty="0" smtClean="0">
                <a:solidFill>
                  <a:schemeClr val="accent2"/>
                </a:solidFill>
              </a:rPr>
            </a:br>
            <a:r>
              <a:rPr lang="en-GB" sz="3200" b="1" dirty="0" smtClean="0">
                <a:solidFill>
                  <a:schemeClr val="accent2"/>
                </a:solidFill>
              </a:rPr>
              <a:t>capability</a:t>
            </a:r>
            <a:endParaRPr lang="en-GB" b="1" dirty="0" smtClean="0">
              <a:solidFill>
                <a:schemeClr val="accent2"/>
              </a:solidFill>
            </a:endParaRPr>
          </a:p>
        </p:txBody>
      </p:sp>
      <p:sp>
        <p:nvSpPr>
          <p:cNvPr id="14339" name="Rectangle 8"/>
          <p:cNvSpPr>
            <a:spLocks noChangeArrowheads="1"/>
          </p:cNvSpPr>
          <p:nvPr/>
        </p:nvSpPr>
        <p:spPr bwMode="auto">
          <a:xfrm>
            <a:off x="0" y="914400"/>
            <a:ext cx="8686800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88900" indent="-88900" algn="ctr">
              <a:spcBef>
                <a:spcPct val="20000"/>
              </a:spcBef>
              <a:buClr>
                <a:schemeClr val="tx2"/>
              </a:buClr>
            </a:pPr>
            <a:endParaRPr lang="en-US"/>
          </a:p>
          <a:p>
            <a:pPr marL="88900" indent="-88900" algn="ctr">
              <a:spcBef>
                <a:spcPct val="20000"/>
              </a:spcBef>
              <a:buClr>
                <a:schemeClr val="tx2"/>
              </a:buClr>
            </a:pPr>
            <a:endParaRPr lang="en-US"/>
          </a:p>
        </p:txBody>
      </p:sp>
      <p:sp>
        <p:nvSpPr>
          <p:cNvPr id="14340" name="TextBox 1"/>
          <p:cNvSpPr txBox="1">
            <a:spLocks noChangeArrowheads="1"/>
          </p:cNvSpPr>
          <p:nvPr/>
        </p:nvSpPr>
        <p:spPr bwMode="auto">
          <a:xfrm>
            <a:off x="250825" y="6381750"/>
            <a:ext cx="6913563" cy="233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en-ZA" sz="1000" i="1" dirty="0"/>
              <a:t>Source: South African Social Attitudes Survey (SASAS) </a:t>
            </a:r>
            <a:r>
              <a:rPr lang="en-ZA" sz="1000" i="1" dirty="0" smtClean="0"/>
              <a:t>2009; ISSP 2009</a:t>
            </a:r>
            <a:endParaRPr lang="en-ZA" sz="1000" i="1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E7DEF13-2517-4827-B16E-8F27585B804D}" type="slidenum">
              <a:rPr lang="en-ZA"/>
              <a:pPr>
                <a:defRPr/>
              </a:pPr>
              <a:t>10</a:t>
            </a:fld>
            <a:endParaRPr lang="en-ZA" dirty="0"/>
          </a:p>
        </p:txBody>
      </p:sp>
      <p:sp>
        <p:nvSpPr>
          <p:cNvPr id="14342" name="Rectangle 11"/>
          <p:cNvSpPr>
            <a:spLocks noChangeArrowheads="1"/>
          </p:cNvSpPr>
          <p:nvPr/>
        </p:nvSpPr>
        <p:spPr bwMode="auto">
          <a:xfrm>
            <a:off x="466725" y="1152525"/>
            <a:ext cx="8066088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lvl="1" algn="ctr"/>
            <a:r>
              <a:rPr lang="en-ZA" sz="2400" dirty="0" smtClean="0"/>
              <a:t>For getting ahead in life…how important is having a good education yourself?</a:t>
            </a:r>
            <a:r>
              <a:rPr lang="en-GB" sz="2400" dirty="0" smtClean="0"/>
              <a:t> </a:t>
            </a:r>
            <a:r>
              <a:rPr lang="en-GB" sz="2400" dirty="0"/>
              <a:t>(</a:t>
            </a:r>
            <a:r>
              <a:rPr lang="en-GB" sz="2400"/>
              <a:t>ISSP </a:t>
            </a:r>
            <a:r>
              <a:rPr lang="en-GB" sz="2400" smtClean="0"/>
              <a:t>2009)</a:t>
            </a:r>
            <a:endParaRPr lang="en-GB" sz="2400" dirty="0"/>
          </a:p>
        </p:txBody>
      </p:sp>
      <p:sp>
        <p:nvSpPr>
          <p:cNvPr id="2" name="Oval 1"/>
          <p:cNvSpPr/>
          <p:nvPr/>
        </p:nvSpPr>
        <p:spPr>
          <a:xfrm>
            <a:off x="683568" y="2132856"/>
            <a:ext cx="493786" cy="641474"/>
          </a:xfrm>
          <a:prstGeom prst="ellipse">
            <a:avLst/>
          </a:prstGeom>
          <a:solidFill>
            <a:schemeClr val="bg2">
              <a:lumMod val="75000"/>
              <a:alpha val="30000"/>
            </a:schemeClr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ZA"/>
          </a:p>
        </p:txBody>
      </p:sp>
      <p:graphicFrame>
        <p:nvGraphicFramePr>
          <p:cNvPr id="11" name="Chart 10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396724567"/>
              </p:ext>
            </p:extLst>
          </p:nvPr>
        </p:nvGraphicFramePr>
        <p:xfrm>
          <a:off x="250825" y="2060848"/>
          <a:ext cx="8641655" cy="396043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3059832" y="5949280"/>
            <a:ext cx="338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ZA" dirty="0" smtClean="0"/>
              <a:t>% essential / very important</a:t>
            </a:r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2110335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55F3F29-DF55-40FD-8696-1E06E522464F}" type="slidenum">
              <a:rPr lang="en-ZA"/>
              <a:pPr>
                <a:defRPr/>
              </a:pPr>
              <a:t>11</a:t>
            </a:fld>
            <a:endParaRPr lang="en-ZA" dirty="0"/>
          </a:p>
        </p:txBody>
      </p:sp>
      <p:sp>
        <p:nvSpPr>
          <p:cNvPr id="19" name="TextBox 1"/>
          <p:cNvSpPr txBox="1">
            <a:spLocks noChangeArrowheads="1"/>
          </p:cNvSpPr>
          <p:nvPr/>
        </p:nvSpPr>
        <p:spPr bwMode="auto">
          <a:xfrm>
            <a:off x="126441" y="6514956"/>
            <a:ext cx="6419850" cy="233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ZA" altLang="en-US" sz="1000" i="1" dirty="0"/>
              <a:t>Source: HSRC South African Social Attitudes Survey (SASAS) </a:t>
            </a:r>
            <a:r>
              <a:rPr lang="en-ZA" altLang="en-US" sz="1000" i="1" dirty="0" smtClean="0"/>
              <a:t> 2013</a:t>
            </a:r>
            <a:endParaRPr lang="en-ZA" altLang="en-US" sz="1000" i="1" dirty="0"/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ZA" altLang="en-US" sz="110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907704" y="116632"/>
            <a:ext cx="7139136" cy="1287016"/>
          </a:xfrm>
        </p:spPr>
        <p:txBody>
          <a:bodyPr>
            <a:normAutofit/>
          </a:bodyPr>
          <a:lstStyle/>
          <a:p>
            <a:r>
              <a:rPr lang="en-ZA" sz="3200" b="1" dirty="0" smtClean="0">
                <a:solidFill>
                  <a:schemeClr val="accent2"/>
                </a:solidFill>
              </a:rPr>
              <a:t>Subjective Comparisons of Present and Past School Leavers</a:t>
            </a:r>
            <a:endParaRPr lang="en-ZA" sz="3200" b="1" dirty="0">
              <a:solidFill>
                <a:schemeClr val="accent2"/>
              </a:solidFill>
            </a:endParaRPr>
          </a:p>
        </p:txBody>
      </p:sp>
      <p:graphicFrame>
        <p:nvGraphicFramePr>
          <p:cNvPr id="6" name="Chart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230914786"/>
              </p:ext>
            </p:extLst>
          </p:nvPr>
        </p:nvGraphicFramePr>
        <p:xfrm>
          <a:off x="251520" y="1294858"/>
          <a:ext cx="8496944" cy="52461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24713456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55F3F29-DF55-40FD-8696-1E06E522464F}" type="slidenum">
              <a:rPr lang="en-ZA"/>
              <a:pPr>
                <a:defRPr/>
              </a:pPr>
              <a:t>12</a:t>
            </a:fld>
            <a:endParaRPr lang="en-ZA" dirty="0"/>
          </a:p>
        </p:txBody>
      </p:sp>
      <p:sp>
        <p:nvSpPr>
          <p:cNvPr id="19" name="TextBox 1"/>
          <p:cNvSpPr txBox="1">
            <a:spLocks noChangeArrowheads="1"/>
          </p:cNvSpPr>
          <p:nvPr/>
        </p:nvSpPr>
        <p:spPr bwMode="auto">
          <a:xfrm>
            <a:off x="126441" y="6514956"/>
            <a:ext cx="6419850" cy="233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ZA" altLang="en-US" sz="1000" i="1" dirty="0"/>
              <a:t>Source: HSRC South African Social Attitudes Survey (SASAS) </a:t>
            </a:r>
            <a:r>
              <a:rPr lang="en-ZA" altLang="en-US" sz="1000" i="1" dirty="0" smtClean="0"/>
              <a:t> 2013</a:t>
            </a:r>
            <a:endParaRPr lang="en-ZA" altLang="en-US" sz="1000" i="1" dirty="0"/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ZA" altLang="en-US" sz="110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475656" y="188640"/>
            <a:ext cx="7139136" cy="936104"/>
          </a:xfrm>
        </p:spPr>
        <p:txBody>
          <a:bodyPr>
            <a:noAutofit/>
          </a:bodyPr>
          <a:lstStyle/>
          <a:p>
            <a:r>
              <a:rPr lang="en-ZA" sz="3600" b="1" dirty="0" smtClean="0">
                <a:solidFill>
                  <a:schemeClr val="accent2"/>
                </a:solidFill>
              </a:rPr>
              <a:t>The Role of Secondary Schools in Preparing the Youth</a:t>
            </a:r>
            <a:endParaRPr lang="en-ZA" sz="3600" b="1" dirty="0">
              <a:solidFill>
                <a:schemeClr val="accent2"/>
              </a:solidFill>
            </a:endParaRPr>
          </a:p>
        </p:txBody>
      </p:sp>
      <p:graphicFrame>
        <p:nvGraphicFramePr>
          <p:cNvPr id="7" name="Chart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519247059"/>
              </p:ext>
            </p:extLst>
          </p:nvPr>
        </p:nvGraphicFramePr>
        <p:xfrm>
          <a:off x="395536" y="1340768"/>
          <a:ext cx="8568952" cy="51741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71584893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624142" y="-27384"/>
            <a:ext cx="8229600" cy="1143000"/>
          </a:xfrm>
        </p:spPr>
        <p:txBody>
          <a:bodyPr>
            <a:normAutofit/>
          </a:bodyPr>
          <a:lstStyle/>
          <a:p>
            <a:pPr lvl="0"/>
            <a:r>
              <a:rPr lang="en-ZA" sz="3100" b="1" dirty="0">
                <a:solidFill>
                  <a:schemeClr val="accent2"/>
                </a:solidFill>
              </a:rPr>
              <a:t>Priorities for extra government </a:t>
            </a:r>
            <a:r>
              <a:rPr lang="en-ZA" sz="3100" b="1" dirty="0" smtClean="0">
                <a:solidFill>
                  <a:schemeClr val="accent2"/>
                </a:solidFill>
              </a:rPr>
              <a:t/>
            </a:r>
            <a:br>
              <a:rPr lang="en-ZA" sz="3100" b="1" dirty="0" smtClean="0">
                <a:solidFill>
                  <a:schemeClr val="accent2"/>
                </a:solidFill>
              </a:rPr>
            </a:br>
            <a:r>
              <a:rPr lang="en-ZA" sz="3100" b="1" dirty="0" smtClean="0">
                <a:solidFill>
                  <a:schemeClr val="accent2"/>
                </a:solidFill>
              </a:rPr>
              <a:t>spending </a:t>
            </a:r>
            <a:r>
              <a:rPr lang="en-ZA" sz="3100" b="1" dirty="0">
                <a:solidFill>
                  <a:schemeClr val="accent2"/>
                </a:solidFill>
              </a:rPr>
              <a:t>on education?</a:t>
            </a:r>
            <a:endParaRPr lang="en-ZA" dirty="0">
              <a:solidFill>
                <a:schemeClr val="accent2"/>
              </a:solidFill>
            </a:endParaRP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55F3F29-DF55-40FD-8696-1E06E522464F}" type="slidenum">
              <a:rPr lang="en-ZA"/>
              <a:pPr>
                <a:defRPr/>
              </a:pPr>
              <a:t>13</a:t>
            </a:fld>
            <a:endParaRPr lang="en-ZA" dirty="0"/>
          </a:p>
        </p:txBody>
      </p:sp>
      <p:sp>
        <p:nvSpPr>
          <p:cNvPr id="19" name="TextBox 1"/>
          <p:cNvSpPr txBox="1">
            <a:spLocks noChangeArrowheads="1"/>
          </p:cNvSpPr>
          <p:nvPr/>
        </p:nvSpPr>
        <p:spPr bwMode="auto">
          <a:xfrm>
            <a:off x="126441" y="6514956"/>
            <a:ext cx="6419850" cy="233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ZA" altLang="en-US" sz="1000" i="1" dirty="0"/>
              <a:t>Source: HSRC South African Social Attitudes Survey (SASAS) </a:t>
            </a:r>
            <a:r>
              <a:rPr lang="en-ZA" altLang="en-US" sz="1000" i="1" dirty="0" smtClean="0"/>
              <a:t> 2013</a:t>
            </a:r>
            <a:endParaRPr lang="en-ZA" altLang="en-US" sz="1000" i="1" dirty="0"/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ZA" altLang="en-US" sz="1100" dirty="0"/>
          </a:p>
        </p:txBody>
      </p:sp>
      <p:graphicFrame>
        <p:nvGraphicFramePr>
          <p:cNvPr id="10" name="Tab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88813864"/>
              </p:ext>
            </p:extLst>
          </p:nvPr>
        </p:nvGraphicFramePr>
        <p:xfrm>
          <a:off x="339991" y="2132856"/>
          <a:ext cx="8712971" cy="4187212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261291"/>
                <a:gridCol w="490098"/>
                <a:gridCol w="468622"/>
                <a:gridCol w="541080"/>
                <a:gridCol w="541080"/>
                <a:gridCol w="541080"/>
                <a:gridCol w="541080"/>
                <a:gridCol w="541080"/>
                <a:gridCol w="541080"/>
                <a:gridCol w="541080"/>
                <a:gridCol w="541080"/>
                <a:gridCol w="541080"/>
                <a:gridCol w="541080"/>
                <a:gridCol w="541080"/>
                <a:gridCol w="541080"/>
              </a:tblGrid>
              <a:tr h="252116">
                <a:tc>
                  <a:txBody>
                    <a:bodyPr/>
                    <a:lstStyle/>
                    <a:p>
                      <a:pPr algn="l" fontAlgn="b"/>
                      <a:endParaRPr lang="en-ZA" sz="16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313" marR="9313" marT="9313" marB="0" anchor="b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ZA" sz="1600" b="1" u="none" strike="noStrike" dirty="0">
                          <a:effectLst/>
                        </a:rPr>
                        <a:t>16-19 </a:t>
                      </a:r>
                      <a:endParaRPr lang="en-ZA" sz="1600" b="1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9313" marR="9313" marT="9313" marB="0" anchor="b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ZA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ZA" sz="1600" b="1" u="none" strike="noStrike" dirty="0">
                          <a:effectLst/>
                        </a:rPr>
                        <a:t>20-29 </a:t>
                      </a:r>
                      <a:endParaRPr lang="en-ZA" sz="1600" b="1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313" marR="9313" marT="9313" marB="0" anchor="b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ZA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ZA" sz="1600" b="1" u="none" strike="noStrike" dirty="0">
                          <a:effectLst/>
                        </a:rPr>
                        <a:t>30-39 </a:t>
                      </a:r>
                      <a:endParaRPr lang="en-ZA" sz="1600" b="1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313" marR="9313" marT="9313" marB="0" anchor="b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ZA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ZA" sz="1600" b="1" u="none" strike="noStrike" dirty="0">
                          <a:effectLst/>
                        </a:rPr>
                        <a:t>40-49 </a:t>
                      </a:r>
                      <a:endParaRPr lang="en-ZA" sz="1600" b="1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313" marR="9313" marT="9313" marB="0" anchor="b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ZA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ZA" sz="1600" b="1" u="none" strike="noStrike" dirty="0">
                          <a:effectLst/>
                        </a:rPr>
                        <a:t>50-59 </a:t>
                      </a:r>
                      <a:endParaRPr lang="en-ZA" sz="1600" b="1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313" marR="9313" marT="9313" marB="0" anchor="b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ZA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ZA" sz="1600" b="1" u="none" strike="noStrike" dirty="0">
                          <a:effectLst/>
                        </a:rPr>
                        <a:t>60+</a:t>
                      </a:r>
                      <a:endParaRPr lang="en-ZA" sz="1600" b="1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313" marR="9313" marT="9313" marB="0" anchor="b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ZA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ZA" sz="1600" b="1" u="none" strike="noStrike" dirty="0" smtClean="0">
                          <a:effectLst/>
                        </a:rPr>
                        <a:t>All</a:t>
                      </a:r>
                      <a:endParaRPr lang="en-ZA" sz="1600" b="1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313" marR="9313" marT="9313" marB="0" anchor="b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ZA" sz="1600" b="1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313" marR="9313" marT="931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2116">
                <a:tc>
                  <a:txBody>
                    <a:bodyPr/>
                    <a:lstStyle/>
                    <a:p>
                      <a:pPr algn="l" fontAlgn="b"/>
                      <a:r>
                        <a:rPr lang="en-ZA" sz="1600" b="1" u="none" strike="noStrike" dirty="0" smtClean="0">
                          <a:effectLst/>
                        </a:rPr>
                        <a:t>Priority </a:t>
                      </a:r>
                      <a:r>
                        <a:rPr lang="en-ZA" sz="1600" b="1" u="none" strike="noStrike" baseline="0" dirty="0" smtClean="0">
                          <a:effectLst/>
                        </a:rPr>
                        <a:t>Level</a:t>
                      </a:r>
                      <a:endParaRPr lang="en-ZA" sz="16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313" marR="9313" marT="9313" marB="0" anchor="b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ZA" sz="1600" b="1" u="none" strike="noStrike" dirty="0" smtClean="0">
                          <a:effectLst/>
                        </a:rPr>
                        <a:t>1st</a:t>
                      </a:r>
                      <a:endParaRPr lang="en-ZA" sz="1600" b="1" i="1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9313" marR="9313" marT="9313" marB="0" anchor="b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ZA" sz="1600" b="1" u="none" strike="noStrike" dirty="0" smtClean="0">
                          <a:effectLst/>
                        </a:rPr>
                        <a:t>2nd</a:t>
                      </a:r>
                      <a:endParaRPr lang="en-ZA" sz="1600" b="1" i="1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313" marR="9313" marT="9313" marB="0" anchor="b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ZA" sz="1600" b="1" u="none" strike="noStrike" dirty="0" smtClean="0">
                          <a:effectLst/>
                        </a:rPr>
                        <a:t>1st</a:t>
                      </a:r>
                      <a:endParaRPr lang="en-ZA" sz="1600" b="1" i="1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9313" marR="9313" marT="9313" marB="0" anchor="b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ZA" sz="1600" b="1" u="none" strike="noStrike" dirty="0" smtClean="0">
                          <a:effectLst/>
                        </a:rPr>
                        <a:t>2nd</a:t>
                      </a:r>
                      <a:endParaRPr lang="en-ZA" sz="1600" b="1" i="1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313" marR="9313" marT="9313" marB="0" anchor="b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ZA" sz="1600" b="1" u="none" strike="noStrike" dirty="0" smtClean="0">
                          <a:effectLst/>
                        </a:rPr>
                        <a:t>1st</a:t>
                      </a:r>
                      <a:endParaRPr lang="en-ZA" sz="1600" b="1" i="1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9313" marR="9313" marT="9313" marB="0" anchor="b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ZA" sz="1600" b="1" u="none" strike="noStrike" dirty="0" smtClean="0">
                          <a:effectLst/>
                        </a:rPr>
                        <a:t>2nd</a:t>
                      </a:r>
                      <a:endParaRPr lang="en-ZA" sz="1600" b="1" i="1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313" marR="9313" marT="9313" marB="0" anchor="b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ZA" sz="1600" b="1" u="none" strike="noStrike" dirty="0" smtClean="0">
                          <a:effectLst/>
                        </a:rPr>
                        <a:t>1st</a:t>
                      </a:r>
                      <a:endParaRPr lang="en-ZA" sz="1600" b="1" i="1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9313" marR="9313" marT="9313" marB="0" anchor="b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ZA" sz="1600" b="1" u="none" strike="noStrike" dirty="0" smtClean="0">
                          <a:effectLst/>
                        </a:rPr>
                        <a:t>2nd</a:t>
                      </a:r>
                      <a:endParaRPr lang="en-ZA" sz="1600" b="1" i="1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313" marR="9313" marT="9313" marB="0" anchor="b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ZA" sz="1600" b="1" u="none" strike="noStrike" dirty="0" smtClean="0">
                          <a:effectLst/>
                        </a:rPr>
                        <a:t>1st</a:t>
                      </a:r>
                      <a:endParaRPr lang="en-ZA" sz="1600" b="1" i="1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9313" marR="9313" marT="9313" marB="0" anchor="b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ZA" sz="1600" b="1" u="none" strike="noStrike" dirty="0" smtClean="0">
                          <a:effectLst/>
                        </a:rPr>
                        <a:t>2nd</a:t>
                      </a:r>
                      <a:endParaRPr lang="en-ZA" sz="1600" b="1" i="1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313" marR="9313" marT="9313" marB="0" anchor="b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ZA" sz="1600" b="1" u="none" strike="noStrike" dirty="0" smtClean="0">
                          <a:effectLst/>
                        </a:rPr>
                        <a:t>1st</a:t>
                      </a:r>
                      <a:endParaRPr lang="en-ZA" sz="1600" b="1" i="1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9313" marR="9313" marT="9313" marB="0" anchor="b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ZA" sz="1600" b="1" u="none" strike="noStrike" dirty="0" smtClean="0">
                          <a:effectLst/>
                        </a:rPr>
                        <a:t>2nd</a:t>
                      </a:r>
                      <a:endParaRPr lang="en-ZA" sz="1600" b="1" i="1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313" marR="9313" marT="9313" marB="0" anchor="b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ZA" sz="1600" b="1" u="none" strike="noStrike" dirty="0" smtClean="0">
                          <a:effectLst/>
                        </a:rPr>
                        <a:t>1st</a:t>
                      </a:r>
                      <a:endParaRPr lang="en-ZA" sz="1600" b="1" i="1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9313" marR="9313" marT="9313" marB="0" anchor="b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ZA" sz="1600" b="1" u="none" strike="noStrike" dirty="0" smtClean="0">
                          <a:effectLst/>
                        </a:rPr>
                        <a:t>2nd</a:t>
                      </a:r>
                      <a:endParaRPr lang="en-ZA" sz="1600" b="1" i="1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313" marR="9313" marT="9313" marB="0" anchor="b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332025">
                <a:tc>
                  <a:txBody>
                    <a:bodyPr/>
                    <a:lstStyle/>
                    <a:p>
                      <a:pPr algn="l" fontAlgn="b"/>
                      <a:r>
                        <a:rPr lang="en-ZA" sz="1800" u="none" strike="noStrike" dirty="0" smtClean="0">
                          <a:effectLst/>
                        </a:rPr>
                        <a:t>Pre-school</a:t>
                      </a:r>
                      <a:endParaRPr lang="en-ZA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313" marR="9313" marT="931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ZA" sz="1600" u="none" strike="noStrike" dirty="0">
                          <a:effectLst/>
                        </a:rPr>
                        <a:t>6</a:t>
                      </a:r>
                      <a:endParaRPr lang="en-ZA" sz="16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313" marR="9313" marT="931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ZA" sz="1600" u="none" strike="noStrike" dirty="0">
                          <a:effectLst/>
                        </a:rPr>
                        <a:t>6</a:t>
                      </a:r>
                      <a:endParaRPr lang="en-ZA" sz="16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313" marR="9313" marT="931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ZA" sz="1600" u="none" strike="noStrike" dirty="0">
                          <a:effectLst/>
                        </a:rPr>
                        <a:t>21</a:t>
                      </a:r>
                      <a:endParaRPr lang="en-ZA" sz="16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313" marR="9313" marT="931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ZA" sz="1600" u="none" strike="noStrike">
                          <a:effectLst/>
                        </a:rPr>
                        <a:t>10</a:t>
                      </a:r>
                      <a:endParaRPr lang="en-ZA" sz="1600" b="0" i="0" u="none" strike="noStrike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313" marR="9313" marT="931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ZA" sz="1600" u="none" strike="noStrike" dirty="0">
                          <a:effectLst/>
                        </a:rPr>
                        <a:t>18</a:t>
                      </a:r>
                      <a:endParaRPr lang="en-ZA" sz="16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313" marR="9313" marT="931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ZA" sz="1600" u="none" strike="noStrike" dirty="0">
                          <a:effectLst/>
                        </a:rPr>
                        <a:t>9</a:t>
                      </a:r>
                      <a:endParaRPr lang="en-ZA" sz="16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313" marR="9313" marT="931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ZA" sz="1600" u="none" strike="noStrike" dirty="0">
                          <a:effectLst/>
                        </a:rPr>
                        <a:t>17</a:t>
                      </a:r>
                      <a:endParaRPr lang="en-ZA" sz="16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313" marR="9313" marT="931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ZA" sz="1600" u="none" strike="noStrike" dirty="0">
                          <a:effectLst/>
                        </a:rPr>
                        <a:t>10</a:t>
                      </a:r>
                      <a:endParaRPr lang="en-ZA" sz="16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313" marR="9313" marT="931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ZA" sz="1600" u="none" strike="noStrike" dirty="0">
                          <a:effectLst/>
                        </a:rPr>
                        <a:t>21</a:t>
                      </a:r>
                      <a:endParaRPr lang="en-ZA" sz="16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313" marR="9313" marT="931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ZA" sz="1600" u="none" strike="noStrike" dirty="0">
                          <a:effectLst/>
                        </a:rPr>
                        <a:t>7</a:t>
                      </a:r>
                      <a:endParaRPr lang="en-ZA" sz="16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313" marR="9313" marT="931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ZA" sz="1600" u="none" strike="noStrike" dirty="0">
                          <a:effectLst/>
                        </a:rPr>
                        <a:t>14</a:t>
                      </a:r>
                      <a:endParaRPr lang="en-ZA" sz="16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313" marR="9313" marT="931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ZA" sz="1600" u="none" strike="noStrike" dirty="0">
                          <a:effectLst/>
                        </a:rPr>
                        <a:t>6</a:t>
                      </a:r>
                      <a:endParaRPr lang="en-ZA" sz="16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313" marR="9313" marT="9313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ZA" sz="1600" u="none" strike="noStrike" kern="1200" dirty="0">
                          <a:effectLst/>
                        </a:rPr>
                        <a:t>17</a:t>
                      </a:r>
                      <a:endParaRPr lang="en-ZA" sz="160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ZA" sz="1600" u="none" strike="noStrike" kern="1200" dirty="0">
                          <a:effectLst/>
                        </a:rPr>
                        <a:t>8</a:t>
                      </a:r>
                      <a:endParaRPr lang="en-ZA" sz="160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</a:tr>
              <a:tr h="555668">
                <a:tc>
                  <a:txBody>
                    <a:bodyPr/>
                    <a:lstStyle/>
                    <a:p>
                      <a:pPr algn="l" fontAlgn="b"/>
                      <a:r>
                        <a:rPr lang="en-ZA" sz="1800" u="none" strike="noStrike" dirty="0">
                          <a:effectLst/>
                        </a:rPr>
                        <a:t>Primary </a:t>
                      </a:r>
                      <a:r>
                        <a:rPr lang="en-ZA" sz="1800" u="none" strike="noStrike" dirty="0" smtClean="0">
                          <a:effectLst/>
                        </a:rPr>
                        <a:t>school</a:t>
                      </a:r>
                      <a:endParaRPr lang="en-ZA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313" marR="9313" marT="931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ZA" sz="1600" u="none" strike="noStrike">
                          <a:effectLst/>
                        </a:rPr>
                        <a:t>22</a:t>
                      </a:r>
                      <a:endParaRPr lang="en-ZA" sz="1600" b="0" i="0" u="none" strike="noStrike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313" marR="9313" marT="931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ZA" sz="1600" u="none" strike="noStrike">
                          <a:effectLst/>
                        </a:rPr>
                        <a:t>14</a:t>
                      </a:r>
                      <a:endParaRPr lang="en-ZA" sz="1600" b="0" i="0" u="none" strike="noStrike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313" marR="9313" marT="931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ZA" sz="1600" u="none" strike="noStrike">
                          <a:effectLst/>
                        </a:rPr>
                        <a:t>21</a:t>
                      </a:r>
                      <a:endParaRPr lang="en-ZA" sz="1600" b="0" i="0" u="none" strike="noStrike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313" marR="9313" marT="931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ZA" sz="1600" u="none" strike="noStrike" dirty="0">
                          <a:effectLst/>
                        </a:rPr>
                        <a:t>14</a:t>
                      </a:r>
                      <a:endParaRPr lang="en-ZA" sz="16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313" marR="9313" marT="931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ZA" sz="1600" u="none" strike="noStrike" dirty="0">
                          <a:effectLst/>
                        </a:rPr>
                        <a:t>25</a:t>
                      </a:r>
                      <a:endParaRPr lang="en-ZA" sz="16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313" marR="9313" marT="9313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ZA" sz="1600" u="none" strike="noStrike">
                          <a:effectLst/>
                        </a:rPr>
                        <a:t>15</a:t>
                      </a:r>
                      <a:endParaRPr lang="en-ZA" sz="1600" b="0" i="0" u="none" strike="noStrike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313" marR="9313" marT="931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ZA" sz="1600" u="none" strike="noStrike" dirty="0">
                          <a:effectLst/>
                        </a:rPr>
                        <a:t>22</a:t>
                      </a:r>
                      <a:endParaRPr lang="en-ZA" sz="16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313" marR="9313" marT="931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ZA" sz="1600" u="none" strike="noStrike" dirty="0">
                          <a:effectLst/>
                        </a:rPr>
                        <a:t>14</a:t>
                      </a:r>
                      <a:endParaRPr lang="en-ZA" sz="16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313" marR="9313" marT="931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ZA" sz="1600" u="none" strike="noStrike" dirty="0">
                          <a:effectLst/>
                        </a:rPr>
                        <a:t>24</a:t>
                      </a:r>
                      <a:endParaRPr lang="en-ZA" sz="16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313" marR="9313" marT="931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ZA" sz="1600" u="none" strike="noStrike">
                          <a:effectLst/>
                        </a:rPr>
                        <a:t>14</a:t>
                      </a:r>
                      <a:endParaRPr lang="en-ZA" sz="1600" b="0" i="0" u="none" strike="noStrike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313" marR="9313" marT="931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ZA" sz="1600" u="none" strike="noStrike" dirty="0">
                          <a:effectLst/>
                        </a:rPr>
                        <a:t>19</a:t>
                      </a:r>
                      <a:endParaRPr lang="en-ZA" sz="16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313" marR="9313" marT="931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ZA" sz="1600" u="none" strike="noStrike" dirty="0">
                          <a:effectLst/>
                        </a:rPr>
                        <a:t>17</a:t>
                      </a:r>
                      <a:endParaRPr lang="en-ZA" sz="16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313" marR="9313" marT="9313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ZA" sz="1600" u="none" strike="noStrike" kern="1200">
                          <a:effectLst/>
                        </a:rPr>
                        <a:t>22</a:t>
                      </a:r>
                      <a:endParaRPr lang="en-ZA" sz="1600" u="none" strike="noStrike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ZA" sz="1600" u="none" strike="noStrike" kern="1200" dirty="0">
                          <a:effectLst/>
                        </a:rPr>
                        <a:t>15</a:t>
                      </a:r>
                      <a:endParaRPr lang="en-ZA" sz="160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</a:tr>
              <a:tr h="599297">
                <a:tc>
                  <a:txBody>
                    <a:bodyPr/>
                    <a:lstStyle/>
                    <a:p>
                      <a:pPr algn="l" fontAlgn="b"/>
                      <a:r>
                        <a:rPr lang="en-ZA" sz="1800" u="none" strike="noStrike" dirty="0">
                          <a:effectLst/>
                        </a:rPr>
                        <a:t>Secondary </a:t>
                      </a:r>
                      <a:r>
                        <a:rPr lang="en-ZA" sz="1800" u="none" strike="noStrike" dirty="0" smtClean="0">
                          <a:effectLst/>
                        </a:rPr>
                        <a:t>school</a:t>
                      </a:r>
                      <a:endParaRPr lang="en-ZA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313" marR="9313" marT="931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ZA" sz="1600" u="none" strike="noStrike">
                          <a:effectLst/>
                        </a:rPr>
                        <a:t>18</a:t>
                      </a:r>
                      <a:endParaRPr lang="en-ZA" sz="1600" b="0" i="0" u="none" strike="noStrike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313" marR="9313" marT="931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ZA" sz="1600" u="none" strike="noStrike">
                          <a:effectLst/>
                        </a:rPr>
                        <a:t>17</a:t>
                      </a:r>
                      <a:endParaRPr lang="en-ZA" sz="1600" b="0" i="0" u="none" strike="noStrike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313" marR="9313" marT="931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ZA" sz="1600" u="none" strike="noStrike">
                          <a:effectLst/>
                        </a:rPr>
                        <a:t>10</a:t>
                      </a:r>
                      <a:endParaRPr lang="en-ZA" sz="1600" b="0" i="0" u="none" strike="noStrike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313" marR="9313" marT="931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ZA" sz="1600" u="none" strike="noStrike">
                          <a:effectLst/>
                        </a:rPr>
                        <a:t>18</a:t>
                      </a:r>
                      <a:endParaRPr lang="en-ZA" sz="1600" b="0" i="0" u="none" strike="noStrike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313" marR="9313" marT="931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ZA" sz="1600" u="none" strike="noStrike" dirty="0">
                          <a:effectLst/>
                        </a:rPr>
                        <a:t>12</a:t>
                      </a:r>
                      <a:endParaRPr lang="en-ZA" sz="16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313" marR="9313" marT="931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ZA" sz="1600" u="none" strike="noStrike" dirty="0">
                          <a:effectLst/>
                        </a:rPr>
                        <a:t>18</a:t>
                      </a:r>
                      <a:endParaRPr lang="en-ZA" sz="16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313" marR="9313" marT="9313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ZA" sz="1600" u="none" strike="noStrike" dirty="0">
                          <a:effectLst/>
                        </a:rPr>
                        <a:t>9</a:t>
                      </a:r>
                      <a:endParaRPr lang="en-ZA" sz="16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313" marR="9313" marT="931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ZA" sz="1600" u="none" strike="noStrike" dirty="0">
                          <a:effectLst/>
                        </a:rPr>
                        <a:t>18</a:t>
                      </a:r>
                      <a:endParaRPr lang="en-ZA" sz="16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313" marR="9313" marT="931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ZA" sz="1600" u="none" strike="noStrike" dirty="0">
                          <a:effectLst/>
                        </a:rPr>
                        <a:t>11</a:t>
                      </a:r>
                      <a:endParaRPr lang="en-ZA" sz="16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313" marR="9313" marT="931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ZA" sz="1600" u="none" strike="noStrike" dirty="0">
                          <a:effectLst/>
                        </a:rPr>
                        <a:t>19</a:t>
                      </a:r>
                      <a:endParaRPr lang="en-ZA" sz="16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313" marR="9313" marT="931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ZA" sz="1600" u="none" strike="noStrike" dirty="0">
                          <a:effectLst/>
                        </a:rPr>
                        <a:t>11</a:t>
                      </a:r>
                      <a:endParaRPr lang="en-ZA" sz="16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313" marR="9313" marT="931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ZA" sz="1600" u="none" strike="noStrike" dirty="0">
                          <a:effectLst/>
                        </a:rPr>
                        <a:t>19</a:t>
                      </a:r>
                      <a:endParaRPr lang="en-ZA" sz="16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313" marR="9313" marT="9313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ZA" sz="1600" u="none" strike="noStrike" kern="1200">
                          <a:effectLst/>
                        </a:rPr>
                        <a:t>11</a:t>
                      </a:r>
                      <a:endParaRPr lang="en-ZA" sz="1600" u="none" strike="noStrike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ZA" sz="1600" u="none" strike="noStrike" kern="1200" dirty="0">
                          <a:effectLst/>
                        </a:rPr>
                        <a:t>18</a:t>
                      </a:r>
                      <a:endParaRPr lang="en-ZA" sz="160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</a:tr>
              <a:tr h="555668">
                <a:tc>
                  <a:txBody>
                    <a:bodyPr/>
                    <a:lstStyle/>
                    <a:p>
                      <a:pPr algn="l" fontAlgn="b"/>
                      <a:r>
                        <a:rPr lang="en-ZA" sz="1800" u="none" strike="noStrike" dirty="0" smtClean="0">
                          <a:effectLst/>
                        </a:rPr>
                        <a:t>Special needs</a:t>
                      </a:r>
                      <a:r>
                        <a:rPr lang="en-ZA" sz="1800" u="none" strike="noStrike" baseline="0" dirty="0" smtClean="0">
                          <a:effectLst/>
                        </a:rPr>
                        <a:t> school</a:t>
                      </a:r>
                      <a:endParaRPr lang="en-ZA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313" marR="9313" marT="931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ZA" sz="1600" u="none" strike="noStrike" dirty="0">
                          <a:effectLst/>
                        </a:rPr>
                        <a:t>33</a:t>
                      </a:r>
                      <a:endParaRPr lang="en-ZA" sz="16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313" marR="9313" marT="9313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ZA" sz="1600" u="none" strike="noStrike" dirty="0">
                          <a:effectLst/>
                        </a:rPr>
                        <a:t>21</a:t>
                      </a:r>
                      <a:endParaRPr lang="en-ZA" sz="16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313" marR="9313" marT="931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ZA" sz="1600" u="none" strike="noStrike" dirty="0">
                          <a:effectLst/>
                        </a:rPr>
                        <a:t>29</a:t>
                      </a:r>
                      <a:endParaRPr lang="en-ZA" sz="16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313" marR="9313" marT="9313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ZA" sz="1600" u="none" strike="noStrike">
                          <a:effectLst/>
                        </a:rPr>
                        <a:t>14</a:t>
                      </a:r>
                      <a:endParaRPr lang="en-ZA" sz="1600" b="0" i="0" u="none" strike="noStrike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313" marR="9313" marT="931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ZA" sz="1600" u="none" strike="noStrike" dirty="0">
                          <a:effectLst/>
                        </a:rPr>
                        <a:t>25</a:t>
                      </a:r>
                      <a:endParaRPr lang="en-ZA" sz="16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313" marR="9313" marT="9313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ZA" sz="1600" u="none" strike="noStrike" dirty="0">
                          <a:effectLst/>
                        </a:rPr>
                        <a:t>15</a:t>
                      </a:r>
                      <a:endParaRPr lang="en-ZA" sz="16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313" marR="9313" marT="931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ZA" sz="1600" u="none" strike="noStrike" dirty="0">
                          <a:effectLst/>
                        </a:rPr>
                        <a:t>33</a:t>
                      </a:r>
                      <a:endParaRPr lang="en-ZA" sz="16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313" marR="9313" marT="9313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ZA" sz="1600" u="none" strike="noStrike" dirty="0">
                          <a:effectLst/>
                        </a:rPr>
                        <a:t>17</a:t>
                      </a:r>
                      <a:endParaRPr lang="en-ZA" sz="16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313" marR="9313" marT="931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ZA" sz="1600" u="none" strike="noStrike" dirty="0">
                          <a:effectLst/>
                        </a:rPr>
                        <a:t>25</a:t>
                      </a:r>
                      <a:endParaRPr lang="en-ZA" sz="16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313" marR="9313" marT="9313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ZA" sz="1600" u="none" strike="noStrike" dirty="0">
                          <a:effectLst/>
                        </a:rPr>
                        <a:t>21</a:t>
                      </a:r>
                      <a:endParaRPr lang="en-ZA" sz="16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313" marR="9313" marT="931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ZA" sz="1600" u="none" strike="noStrike" dirty="0">
                          <a:effectLst/>
                        </a:rPr>
                        <a:t>37</a:t>
                      </a:r>
                      <a:endParaRPr lang="en-ZA" sz="16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313" marR="9313" marT="9313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ZA" sz="1600" u="none" strike="noStrike" dirty="0">
                          <a:effectLst/>
                        </a:rPr>
                        <a:t>10</a:t>
                      </a:r>
                      <a:endParaRPr lang="en-ZA" sz="16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313" marR="9313" marT="9313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ZA" sz="1600" u="none" strike="noStrike" kern="1200" dirty="0">
                          <a:effectLst/>
                        </a:rPr>
                        <a:t>29</a:t>
                      </a:r>
                      <a:endParaRPr lang="en-ZA" sz="160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ZA" sz="1600" u="none" strike="noStrike" kern="1200" dirty="0">
                          <a:effectLst/>
                        </a:rPr>
                        <a:t>16</a:t>
                      </a:r>
                      <a:endParaRPr lang="en-ZA" sz="160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</a:tr>
              <a:tr h="555668">
                <a:tc>
                  <a:txBody>
                    <a:bodyPr/>
                    <a:lstStyle/>
                    <a:p>
                      <a:pPr algn="l" fontAlgn="b"/>
                      <a:r>
                        <a:rPr lang="en-ZA" sz="1800" u="none" strike="noStrike" dirty="0" smtClean="0">
                          <a:effectLst/>
                        </a:rPr>
                        <a:t>Tertiary learners</a:t>
                      </a:r>
                      <a:r>
                        <a:rPr lang="en-ZA" sz="1800" u="none" strike="noStrike" baseline="0" dirty="0" smtClean="0">
                          <a:effectLst/>
                        </a:rPr>
                        <a:t> </a:t>
                      </a:r>
                      <a:endParaRPr lang="en-ZA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313" marR="9313" marT="931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ZA" sz="1600" u="none" strike="noStrike" dirty="0">
                          <a:effectLst/>
                        </a:rPr>
                        <a:t>21</a:t>
                      </a:r>
                      <a:endParaRPr lang="en-ZA" sz="16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313" marR="9313" marT="931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ZA" sz="1600" u="none" strike="noStrike" dirty="0">
                          <a:effectLst/>
                        </a:rPr>
                        <a:t>34</a:t>
                      </a:r>
                      <a:endParaRPr lang="en-ZA" sz="16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313" marR="9313" marT="9313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ZA" sz="1600" u="none" strike="noStrike">
                          <a:effectLst/>
                        </a:rPr>
                        <a:t>15</a:t>
                      </a:r>
                      <a:endParaRPr lang="en-ZA" sz="1600" b="0" i="0" u="none" strike="noStrike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313" marR="9313" marT="931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ZA" sz="1600" u="none" strike="noStrike" dirty="0">
                          <a:effectLst/>
                        </a:rPr>
                        <a:t>29</a:t>
                      </a:r>
                      <a:endParaRPr lang="en-ZA" sz="16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313" marR="9313" marT="9313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ZA" sz="1600" u="none" strike="noStrike">
                          <a:effectLst/>
                        </a:rPr>
                        <a:t>16</a:t>
                      </a:r>
                      <a:endParaRPr lang="en-ZA" sz="1600" b="0" i="0" u="none" strike="noStrike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313" marR="9313" marT="931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ZA" sz="1600" u="none" strike="noStrike" dirty="0">
                          <a:effectLst/>
                        </a:rPr>
                        <a:t>30</a:t>
                      </a:r>
                      <a:endParaRPr lang="en-ZA" sz="16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313" marR="9313" marT="9313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ZA" sz="1600" u="none" strike="noStrike">
                          <a:effectLst/>
                        </a:rPr>
                        <a:t>15</a:t>
                      </a:r>
                      <a:endParaRPr lang="en-ZA" sz="1600" b="0" i="0" u="none" strike="noStrike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313" marR="9313" marT="931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ZA" sz="1600" u="none" strike="noStrike" dirty="0">
                          <a:effectLst/>
                        </a:rPr>
                        <a:t>24</a:t>
                      </a:r>
                      <a:endParaRPr lang="en-ZA" sz="16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313" marR="9313" marT="9313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ZA" sz="1600" u="none" strike="noStrike" dirty="0">
                          <a:effectLst/>
                        </a:rPr>
                        <a:t>13</a:t>
                      </a:r>
                      <a:endParaRPr lang="en-ZA" sz="16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313" marR="9313" marT="931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ZA" sz="1600" u="none" strike="noStrike" dirty="0">
                          <a:effectLst/>
                        </a:rPr>
                        <a:t>28</a:t>
                      </a:r>
                      <a:endParaRPr lang="en-ZA" sz="16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313" marR="9313" marT="9313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ZA" sz="1600" u="none" strike="noStrike" dirty="0">
                          <a:effectLst/>
                        </a:rPr>
                        <a:t>10</a:t>
                      </a:r>
                      <a:endParaRPr lang="en-ZA" sz="16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313" marR="9313" marT="931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ZA" sz="1600" u="none" strike="noStrike" dirty="0">
                          <a:effectLst/>
                        </a:rPr>
                        <a:t>29</a:t>
                      </a:r>
                      <a:endParaRPr lang="en-ZA" sz="16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313" marR="9313" marT="9313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ZA" sz="1600" u="none" strike="noStrike" kern="1200">
                          <a:effectLst/>
                        </a:rPr>
                        <a:t>15</a:t>
                      </a:r>
                      <a:endParaRPr lang="en-ZA" sz="1600" u="none" strike="noStrike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ZA" sz="1600" u="none" strike="noStrike" kern="1200" dirty="0">
                          <a:effectLst/>
                        </a:rPr>
                        <a:t>29</a:t>
                      </a:r>
                      <a:endParaRPr lang="en-ZA" sz="160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555668">
                <a:tc>
                  <a:txBody>
                    <a:bodyPr/>
                    <a:lstStyle/>
                    <a:p>
                      <a:pPr algn="l" fontAlgn="b"/>
                      <a:r>
                        <a:rPr lang="en-ZA" sz="1800" u="none" strike="noStrike" dirty="0">
                          <a:effectLst/>
                        </a:rPr>
                        <a:t>Adult </a:t>
                      </a:r>
                      <a:r>
                        <a:rPr lang="en-ZA" sz="1800" u="none" strike="noStrike" dirty="0" smtClean="0">
                          <a:effectLst/>
                        </a:rPr>
                        <a:t>Basic Education</a:t>
                      </a:r>
                      <a:endParaRPr lang="en-ZA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313" marR="9313" marT="931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ZA" sz="1600" u="none" strike="noStrike" dirty="0">
                          <a:effectLst/>
                        </a:rPr>
                        <a:t>1</a:t>
                      </a:r>
                      <a:endParaRPr lang="en-ZA" sz="16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313" marR="9313" marT="931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ZA" sz="1600" u="none" strike="noStrike">
                          <a:effectLst/>
                        </a:rPr>
                        <a:t>8</a:t>
                      </a:r>
                      <a:endParaRPr lang="en-ZA" sz="1600" b="0" i="0" u="none" strike="noStrike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313" marR="9313" marT="931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ZA" sz="1600" u="none" strike="noStrike">
                          <a:effectLst/>
                        </a:rPr>
                        <a:t>2</a:t>
                      </a:r>
                      <a:endParaRPr lang="en-ZA" sz="1600" b="0" i="0" u="none" strike="noStrike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313" marR="9313" marT="931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ZA" sz="1600" u="none" strike="noStrike">
                          <a:effectLst/>
                        </a:rPr>
                        <a:t>12</a:t>
                      </a:r>
                      <a:endParaRPr lang="en-ZA" sz="1600" b="0" i="0" u="none" strike="noStrike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313" marR="9313" marT="931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ZA" sz="1600" u="none" strike="noStrike">
                          <a:effectLst/>
                        </a:rPr>
                        <a:t>3</a:t>
                      </a:r>
                      <a:endParaRPr lang="en-ZA" sz="1600" b="0" i="0" u="none" strike="noStrike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313" marR="9313" marT="931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ZA" sz="1600" u="none" strike="noStrike">
                          <a:effectLst/>
                        </a:rPr>
                        <a:t>11</a:t>
                      </a:r>
                      <a:endParaRPr lang="en-ZA" sz="1600" b="0" i="0" u="none" strike="noStrike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313" marR="9313" marT="931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ZA" sz="1600" u="none" strike="noStrike">
                          <a:effectLst/>
                        </a:rPr>
                        <a:t>2</a:t>
                      </a:r>
                      <a:endParaRPr lang="en-ZA" sz="1600" b="0" i="0" u="none" strike="noStrike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313" marR="9313" marT="931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ZA" sz="1600" u="none" strike="noStrike">
                          <a:effectLst/>
                        </a:rPr>
                        <a:t>13</a:t>
                      </a:r>
                      <a:endParaRPr lang="en-ZA" sz="1600" b="0" i="0" u="none" strike="noStrike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313" marR="9313" marT="931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ZA" sz="1600" u="none" strike="noStrike">
                          <a:effectLst/>
                        </a:rPr>
                        <a:t>3</a:t>
                      </a:r>
                      <a:endParaRPr lang="en-ZA" sz="1600" b="0" i="0" u="none" strike="noStrike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313" marR="9313" marT="931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ZA" sz="1600" u="none" strike="noStrike" dirty="0">
                          <a:effectLst/>
                        </a:rPr>
                        <a:t>9</a:t>
                      </a:r>
                      <a:endParaRPr lang="en-ZA" sz="16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313" marR="9313" marT="931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ZA" sz="1600" u="none" strike="noStrike" dirty="0">
                          <a:effectLst/>
                        </a:rPr>
                        <a:t>5</a:t>
                      </a:r>
                      <a:endParaRPr lang="en-ZA" sz="16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313" marR="9313" marT="931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ZA" sz="1600" u="none" strike="noStrike" dirty="0">
                          <a:effectLst/>
                        </a:rPr>
                        <a:t>12</a:t>
                      </a:r>
                      <a:endParaRPr lang="en-ZA" sz="16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313" marR="9313" marT="9313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ZA" sz="1600" u="none" strike="noStrike" kern="1200" dirty="0">
                          <a:effectLst/>
                        </a:rPr>
                        <a:t>3</a:t>
                      </a:r>
                      <a:endParaRPr lang="en-ZA" sz="160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ZA" sz="1600" u="none" strike="noStrike" kern="1200" dirty="0">
                          <a:effectLst/>
                        </a:rPr>
                        <a:t>11</a:t>
                      </a:r>
                      <a:endParaRPr lang="en-ZA" sz="160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</a:tr>
              <a:tr h="517772">
                <a:tc>
                  <a:txBody>
                    <a:bodyPr/>
                    <a:lstStyle/>
                    <a:p>
                      <a:pPr algn="l" fontAlgn="b"/>
                      <a:r>
                        <a:rPr lang="en-ZA" sz="1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Total</a:t>
                      </a:r>
                      <a:endParaRPr lang="en-ZA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313" marR="9313" marT="931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ZA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100</a:t>
                      </a:r>
                      <a:endParaRPr lang="en-ZA" sz="16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313" marR="9313" marT="931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ZA" sz="1600" b="0" i="0" u="none" strike="noStrike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100</a:t>
                      </a:r>
                      <a:endParaRPr lang="en-ZA" sz="16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313" marR="9313" marT="931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ZA" sz="1600" b="0" i="0" u="none" strike="noStrike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100</a:t>
                      </a:r>
                      <a:endParaRPr lang="en-ZA" sz="16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313" marR="9313" marT="931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ZA" sz="1600" b="0" i="0" u="none" strike="noStrike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100</a:t>
                      </a:r>
                      <a:endParaRPr lang="en-ZA" sz="16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313" marR="9313" marT="931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ZA" sz="1600" b="0" i="0" u="none" strike="noStrike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100</a:t>
                      </a:r>
                      <a:endParaRPr lang="en-ZA" sz="16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313" marR="9313" marT="931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ZA" sz="1600" b="0" i="0" u="none" strike="noStrike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100</a:t>
                      </a:r>
                      <a:endParaRPr lang="en-ZA" sz="16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313" marR="9313" marT="931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ZA" sz="1600" b="0" i="0" u="none" strike="noStrike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100</a:t>
                      </a:r>
                      <a:endParaRPr lang="en-ZA" sz="16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313" marR="9313" marT="931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ZA" sz="1600" b="0" i="0" u="none" strike="noStrike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100</a:t>
                      </a:r>
                      <a:endParaRPr lang="en-ZA" sz="16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313" marR="9313" marT="931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ZA" sz="1600" b="0" i="0" u="none" strike="noStrike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100</a:t>
                      </a:r>
                      <a:endParaRPr lang="en-ZA" sz="16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313" marR="9313" marT="931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ZA" sz="1600" b="0" i="0" u="none" strike="noStrike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100</a:t>
                      </a:r>
                      <a:endParaRPr lang="en-ZA" sz="16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313" marR="9313" marT="931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ZA" sz="1600" b="0" i="0" u="none" strike="noStrike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100</a:t>
                      </a:r>
                      <a:endParaRPr lang="en-ZA" sz="16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313" marR="9313" marT="931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ZA" sz="1600" b="0" i="0" u="none" strike="noStrike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100</a:t>
                      </a:r>
                      <a:endParaRPr lang="en-ZA" sz="16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313" marR="9313" marT="931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ZA" sz="1600" b="0" i="0" u="none" strike="noStrike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100</a:t>
                      </a:r>
                      <a:endParaRPr lang="en-ZA" sz="16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ZA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100</a:t>
                      </a:r>
                      <a:endParaRPr lang="en-ZA" sz="16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1187624" y="1124744"/>
            <a:ext cx="7488832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en-ZA" b="1" dirty="0"/>
              <a:t>Which of the following groups, if any, would be your highest priority for extra government spending on education?</a:t>
            </a:r>
            <a:endParaRPr lang="en-ZA" dirty="0"/>
          </a:p>
          <a:p>
            <a:pPr algn="ctr"/>
            <a:r>
              <a:rPr lang="en-ZA" sz="1400" dirty="0" smtClean="0"/>
              <a:t>(column percentage reflecting % of adult public)</a:t>
            </a:r>
            <a:endParaRPr lang="en-ZA" sz="1400" dirty="0"/>
          </a:p>
        </p:txBody>
      </p:sp>
    </p:spTree>
    <p:extLst>
      <p:ext uri="{BB962C8B-B14F-4D97-AF65-F5344CB8AC3E}">
        <p14:creationId xmlns:p14="http://schemas.microsoft.com/office/powerpoint/2010/main" val="385665151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itle 1"/>
          <p:cNvSpPr>
            <a:spLocks noGrp="1"/>
          </p:cNvSpPr>
          <p:nvPr>
            <p:ph type="title"/>
          </p:nvPr>
        </p:nvSpPr>
        <p:spPr>
          <a:xfrm>
            <a:off x="1043608" y="188640"/>
            <a:ext cx="8229600" cy="922114"/>
          </a:xfrm>
        </p:spPr>
        <p:txBody>
          <a:bodyPr>
            <a:normAutofit fontScale="90000"/>
          </a:bodyPr>
          <a:lstStyle/>
          <a:p>
            <a:r>
              <a:rPr lang="en-ZA" sz="3600" b="1" dirty="0">
                <a:solidFill>
                  <a:schemeClr val="accent2"/>
                </a:solidFill>
              </a:rPr>
              <a:t>Language Preferences </a:t>
            </a:r>
            <a:r>
              <a:rPr lang="en-ZA" sz="3600" b="1" dirty="0" smtClean="0">
                <a:solidFill>
                  <a:schemeClr val="accent2"/>
                </a:solidFill>
              </a:rPr>
              <a:t>in </a:t>
            </a:r>
            <a:br>
              <a:rPr lang="en-ZA" sz="3600" b="1" dirty="0" smtClean="0">
                <a:solidFill>
                  <a:schemeClr val="accent2"/>
                </a:solidFill>
              </a:rPr>
            </a:br>
            <a:r>
              <a:rPr lang="en-ZA" sz="3600" b="1" dirty="0" smtClean="0">
                <a:solidFill>
                  <a:schemeClr val="accent2"/>
                </a:solidFill>
              </a:rPr>
              <a:t>Different Education Levels </a:t>
            </a:r>
            <a:endParaRPr lang="en-US" sz="3400" dirty="0"/>
          </a:p>
        </p:txBody>
      </p:sp>
      <p:sp>
        <p:nvSpPr>
          <p:cNvPr id="21" name="TextBox 1"/>
          <p:cNvSpPr txBox="1">
            <a:spLocks noChangeArrowheads="1"/>
          </p:cNvSpPr>
          <p:nvPr/>
        </p:nvSpPr>
        <p:spPr bwMode="auto">
          <a:xfrm>
            <a:off x="126441" y="6514956"/>
            <a:ext cx="6419850" cy="233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ZA" altLang="en-US" sz="1000" i="1" dirty="0"/>
              <a:t>Source: HSRC South African Social Attitudes Survey (SASAS) </a:t>
            </a:r>
            <a:r>
              <a:rPr lang="en-ZA" altLang="en-US" sz="1000" i="1" dirty="0" smtClean="0"/>
              <a:t> 2013</a:t>
            </a:r>
            <a:endParaRPr lang="en-ZA" altLang="en-US" sz="1000" i="1" dirty="0"/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ZA" altLang="en-US" sz="1100" dirty="0"/>
          </a:p>
        </p:txBody>
      </p:sp>
      <p:graphicFrame>
        <p:nvGraphicFramePr>
          <p:cNvPr id="7" name="Chart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08575830"/>
              </p:ext>
            </p:extLst>
          </p:nvPr>
        </p:nvGraphicFramePr>
        <p:xfrm>
          <a:off x="395536" y="1615196"/>
          <a:ext cx="8064896" cy="491261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8072651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itle 1"/>
          <p:cNvSpPr>
            <a:spLocks noGrp="1"/>
          </p:cNvSpPr>
          <p:nvPr>
            <p:ph type="title"/>
          </p:nvPr>
        </p:nvSpPr>
        <p:spPr>
          <a:xfrm>
            <a:off x="611560" y="130622"/>
            <a:ext cx="8229600" cy="922114"/>
          </a:xfrm>
        </p:spPr>
        <p:txBody>
          <a:bodyPr>
            <a:normAutofit/>
          </a:bodyPr>
          <a:lstStyle/>
          <a:p>
            <a:r>
              <a:rPr lang="en-US" sz="3600" b="1" dirty="0">
                <a:solidFill>
                  <a:schemeClr val="accent2"/>
                </a:solidFill>
              </a:rPr>
              <a:t>National Pride in South Africa</a:t>
            </a:r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ZA"/>
          </a:p>
        </p:txBody>
      </p:sp>
      <p:graphicFrame>
        <p:nvGraphicFramePr>
          <p:cNvPr id="21" name="Content Placeholder 2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20554506"/>
              </p:ext>
            </p:extLst>
          </p:nvPr>
        </p:nvGraphicFramePr>
        <p:xfrm>
          <a:off x="395536" y="1268760"/>
          <a:ext cx="8640960" cy="541065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2" name="TextBox 1"/>
          <p:cNvSpPr txBox="1">
            <a:spLocks noChangeArrowheads="1"/>
          </p:cNvSpPr>
          <p:nvPr/>
        </p:nvSpPr>
        <p:spPr bwMode="auto">
          <a:xfrm>
            <a:off x="126441" y="6514956"/>
            <a:ext cx="6419850" cy="233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ZA" altLang="en-US" sz="1000" i="1" dirty="0"/>
              <a:t>Source: HSRC South African Social Attitudes Survey (SASAS) </a:t>
            </a:r>
            <a:r>
              <a:rPr lang="en-ZA" altLang="en-US" sz="1000" i="1" dirty="0" smtClean="0"/>
              <a:t> 2013</a:t>
            </a:r>
            <a:endParaRPr lang="en-ZA" altLang="en-US" sz="1000" i="1" dirty="0"/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ZA" altLang="en-US" sz="1100" dirty="0"/>
          </a:p>
        </p:txBody>
      </p:sp>
    </p:spTree>
    <p:extLst>
      <p:ext uri="{BB962C8B-B14F-4D97-AF65-F5344CB8AC3E}">
        <p14:creationId xmlns:p14="http://schemas.microsoft.com/office/powerpoint/2010/main" val="1429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itle 1"/>
          <p:cNvSpPr>
            <a:spLocks noGrp="1"/>
          </p:cNvSpPr>
          <p:nvPr>
            <p:ph type="title"/>
          </p:nvPr>
        </p:nvSpPr>
        <p:spPr>
          <a:xfrm>
            <a:off x="611560" y="130622"/>
            <a:ext cx="8229600" cy="922114"/>
          </a:xfrm>
        </p:spPr>
        <p:txBody>
          <a:bodyPr>
            <a:normAutofit fontScale="90000"/>
          </a:bodyPr>
          <a:lstStyle/>
          <a:p>
            <a:r>
              <a:rPr lang="en-GB" sz="3600" b="1" dirty="0">
                <a:solidFill>
                  <a:schemeClr val="accent2">
                    <a:lumMod val="75000"/>
                  </a:schemeClr>
                </a:solidFill>
                <a:latin typeface="Calibri" pitchFamily="34" charset="0"/>
                <a:cs typeface="Calibri" pitchFamily="34" charset="0"/>
              </a:rPr>
              <a:t>Strategic importance, linkages </a:t>
            </a:r>
            <a:br>
              <a:rPr lang="en-GB" sz="3600" b="1" dirty="0">
                <a:solidFill>
                  <a:schemeClr val="accent2">
                    <a:lumMod val="75000"/>
                  </a:schemeClr>
                </a:solidFill>
                <a:latin typeface="Calibri" pitchFamily="34" charset="0"/>
                <a:cs typeface="Calibri" pitchFamily="34" charset="0"/>
              </a:rPr>
            </a:br>
            <a:r>
              <a:rPr lang="en-GB" sz="3600" b="1" dirty="0">
                <a:solidFill>
                  <a:schemeClr val="accent2">
                    <a:lumMod val="75000"/>
                  </a:schemeClr>
                </a:solidFill>
                <a:latin typeface="Calibri" pitchFamily="34" charset="0"/>
                <a:cs typeface="Calibri" pitchFamily="34" charset="0"/>
              </a:rPr>
              <a:t>and impact</a:t>
            </a:r>
            <a:endParaRPr lang="en-US" sz="3600" b="1" dirty="0">
              <a:solidFill>
                <a:schemeClr val="accent2"/>
              </a:solidFill>
            </a:endParaRPr>
          </a:p>
        </p:txBody>
      </p:sp>
      <p:sp>
        <p:nvSpPr>
          <p:cNvPr id="7" name="Content Placeholder 5"/>
          <p:cNvSpPr>
            <a:spLocks noGrp="1"/>
          </p:cNvSpPr>
          <p:nvPr>
            <p:ph sz="half" idx="4294967295"/>
          </p:nvPr>
        </p:nvSpPr>
        <p:spPr>
          <a:xfrm>
            <a:off x="506413" y="1154113"/>
            <a:ext cx="5608637" cy="5291137"/>
          </a:xfrm>
          <a:prstGeom prst="rect">
            <a:avLst/>
          </a:prstGeom>
        </p:spPr>
        <p:txBody>
          <a:bodyPr/>
          <a:lstStyle/>
          <a:p>
            <a:pPr marL="0">
              <a:buFontTx/>
              <a:buNone/>
              <a:defRPr/>
            </a:pPr>
            <a:r>
              <a:rPr lang="en-US" sz="2000" b="1" dirty="0" smtClean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Link to National Development Plan</a:t>
            </a:r>
            <a:endParaRPr lang="en-US" sz="2000" dirty="0" smtClean="0">
              <a:latin typeface="Calibri" pitchFamily="34" charset="0"/>
              <a:cs typeface="Calibri" pitchFamily="34" charset="0"/>
            </a:endParaRPr>
          </a:p>
          <a:p>
            <a:pPr>
              <a:defRPr/>
            </a:pPr>
            <a:r>
              <a:rPr lang="en-US" sz="1800" dirty="0" smtClean="0">
                <a:solidFill>
                  <a:srgbClr val="002060"/>
                </a:solidFill>
                <a:latin typeface="Calibri" pitchFamily="34" charset="0"/>
                <a:cs typeface="Calibri" pitchFamily="34" charset="0"/>
              </a:rPr>
              <a:t>NDP identifies a series of fault lines which need to be addressed to promote nation building</a:t>
            </a:r>
          </a:p>
          <a:p>
            <a:pPr>
              <a:defRPr/>
            </a:pPr>
            <a:r>
              <a:rPr lang="en-GB" sz="1800" dirty="0" smtClean="0">
                <a:solidFill>
                  <a:srgbClr val="002060"/>
                </a:solidFill>
                <a:latin typeface="Calibri" pitchFamily="34" charset="0"/>
                <a:cs typeface="Calibri" pitchFamily="34" charset="0"/>
              </a:rPr>
              <a:t>SASAS is examining many of these issues as part of annual data collection</a:t>
            </a:r>
          </a:p>
          <a:p>
            <a:pPr lvl="1">
              <a:defRPr/>
            </a:pPr>
            <a:r>
              <a:rPr lang="en-GB" sz="1600" dirty="0" smtClean="0">
                <a:solidFill>
                  <a:srgbClr val="002060"/>
                </a:solidFill>
                <a:latin typeface="Calibri" pitchFamily="34" charset="0"/>
                <a:cs typeface="Calibri" pitchFamily="34" charset="0"/>
              </a:rPr>
              <a:t>Social cohesion; quality of life and living standards; views on democracy, governance and politics; etc.</a:t>
            </a:r>
            <a:endParaRPr lang="en-US" sz="1600" dirty="0" smtClean="0">
              <a:latin typeface="Calibri" pitchFamily="34" charset="0"/>
              <a:cs typeface="Calibri" pitchFamily="34" charset="0"/>
            </a:endParaRPr>
          </a:p>
          <a:p>
            <a:pPr marL="0">
              <a:spcBef>
                <a:spcPts val="1200"/>
              </a:spcBef>
              <a:buFontTx/>
              <a:buNone/>
              <a:defRPr/>
            </a:pPr>
            <a:r>
              <a:rPr lang="en-US" sz="2000" b="1" dirty="0" smtClean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Links to M&amp;E Plan / Government Outcomes</a:t>
            </a:r>
          </a:p>
          <a:p>
            <a:pPr marL="400050" lvl="1" indent="-342900">
              <a:buClr>
                <a:schemeClr val="tx2"/>
              </a:buClr>
              <a:defRPr/>
            </a:pPr>
            <a:r>
              <a:rPr lang="en-US" sz="1800" dirty="0" smtClean="0">
                <a:latin typeface="Calibri" pitchFamily="34" charset="0"/>
                <a:ea typeface="+mn-ea"/>
                <a:cs typeface="Calibri" pitchFamily="34" charset="0"/>
              </a:rPr>
              <a:t>SASAS generates knowledge that is able to inform progress against Government Outcomes, especially Outcome 12. </a:t>
            </a:r>
          </a:p>
          <a:p>
            <a:pPr marL="800100" lvl="2" indent="-342900">
              <a:spcBef>
                <a:spcPts val="300"/>
              </a:spcBef>
              <a:buClr>
                <a:schemeClr val="tx2"/>
              </a:buClr>
              <a:defRPr/>
            </a:pPr>
            <a:r>
              <a:rPr lang="en-ZA" sz="1600" dirty="0" smtClean="0">
                <a:latin typeface="Calibri" pitchFamily="34" charset="0"/>
                <a:cs typeface="Calibri" pitchFamily="34" charset="0"/>
              </a:rPr>
              <a:t>Outcome 3, Output 4: Manage perceptions of crime among the population</a:t>
            </a:r>
          </a:p>
          <a:p>
            <a:pPr marL="800100" lvl="2" indent="-342900">
              <a:spcBef>
                <a:spcPts val="300"/>
              </a:spcBef>
              <a:buClr>
                <a:schemeClr val="tx2"/>
              </a:buClr>
              <a:defRPr/>
            </a:pPr>
            <a:r>
              <a:rPr lang="en-ZA" sz="1600" dirty="0" smtClean="0">
                <a:latin typeface="Calibri" pitchFamily="34" charset="0"/>
                <a:cs typeface="Calibri" pitchFamily="34" charset="0"/>
              </a:rPr>
              <a:t>Outcome 12 part A, Output 1: Service delivery quality and access</a:t>
            </a:r>
          </a:p>
          <a:p>
            <a:pPr marL="800100" lvl="2" indent="-342900">
              <a:spcBef>
                <a:spcPts val="300"/>
              </a:spcBef>
              <a:buClr>
                <a:schemeClr val="tx2"/>
              </a:buClr>
              <a:defRPr/>
            </a:pPr>
            <a:r>
              <a:rPr lang="en-ZA" sz="1600" dirty="0" smtClean="0">
                <a:latin typeface="Calibri" pitchFamily="34" charset="0"/>
                <a:cs typeface="Calibri" pitchFamily="34" charset="0"/>
              </a:rPr>
              <a:t>Outcome 12 part B, Outputs 1-3: Nation Building and National Identity; Citizen Participation; Social Cohesion </a:t>
            </a:r>
          </a:p>
          <a:p>
            <a:pPr marL="400050" lvl="1" indent="-342900">
              <a:spcBef>
                <a:spcPts val="300"/>
              </a:spcBef>
              <a:buClr>
                <a:schemeClr val="tx2"/>
              </a:buClr>
              <a:defRPr/>
            </a:pPr>
            <a:endParaRPr lang="en-US" sz="1800" dirty="0" smtClean="0">
              <a:latin typeface="Calibri" pitchFamily="34" charset="0"/>
              <a:ea typeface="+mn-ea"/>
              <a:cs typeface="Calibri" pitchFamily="34" charset="0"/>
            </a:endParaRPr>
          </a:p>
          <a:p>
            <a:pPr>
              <a:spcBef>
                <a:spcPts val="300"/>
              </a:spcBef>
              <a:defRPr/>
            </a:pPr>
            <a:endParaRPr lang="en-ZA" dirty="0"/>
          </a:p>
        </p:txBody>
      </p:sp>
      <p:pic>
        <p:nvPicPr>
          <p:cNvPr id="8" name="Picture 22" descr="SASAS wordle 9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34288" y="14288"/>
            <a:ext cx="1158875" cy="746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0288" y="3984625"/>
            <a:ext cx="2828925" cy="2657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10" name="Chart 9"/>
          <p:cNvGraphicFramePr/>
          <p:nvPr/>
        </p:nvGraphicFramePr>
        <p:xfrm>
          <a:off x="5710141" y="1013552"/>
          <a:ext cx="3654200" cy="28346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1" name="TextBox 7"/>
          <p:cNvSpPr txBox="1">
            <a:spLocks noChangeArrowheads="1"/>
          </p:cNvSpPr>
          <p:nvPr/>
        </p:nvSpPr>
        <p:spPr bwMode="auto">
          <a:xfrm>
            <a:off x="3940175" y="1646238"/>
            <a:ext cx="137160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ZA" sz="1200" b="1">
                <a:solidFill>
                  <a:srgbClr val="FFFFFF"/>
                </a:solidFill>
                <a:latin typeface="Calibri" pitchFamily="34" charset="0"/>
                <a:ea typeface="Calibri" pitchFamily="34" charset="0"/>
                <a:cs typeface="Calibri" pitchFamily="34" charset="0"/>
              </a:rPr>
              <a:t>Nation building fault lines</a:t>
            </a:r>
          </a:p>
        </p:txBody>
      </p:sp>
      <p:sp>
        <p:nvSpPr>
          <p:cNvPr id="12" name="Flowchart: Connector 6"/>
          <p:cNvSpPr>
            <a:spLocks noChangeArrowheads="1"/>
          </p:cNvSpPr>
          <p:nvPr/>
        </p:nvSpPr>
        <p:spPr bwMode="auto">
          <a:xfrm>
            <a:off x="7138988" y="2044700"/>
            <a:ext cx="784225" cy="776288"/>
          </a:xfrm>
          <a:prstGeom prst="flowChartConnector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/>
          <a:lstStyle/>
          <a:p>
            <a:endParaRPr lang="en-ZA"/>
          </a:p>
        </p:txBody>
      </p:sp>
      <p:sp>
        <p:nvSpPr>
          <p:cNvPr id="13" name="TextBox 7"/>
          <p:cNvSpPr txBox="1">
            <a:spLocks noChangeArrowheads="1"/>
          </p:cNvSpPr>
          <p:nvPr/>
        </p:nvSpPr>
        <p:spPr bwMode="auto">
          <a:xfrm>
            <a:off x="7024688" y="2125663"/>
            <a:ext cx="1020762" cy="601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ZA" sz="1100" b="1">
                <a:solidFill>
                  <a:srgbClr val="FFFFFF"/>
                </a:solidFill>
                <a:latin typeface="Calibri" pitchFamily="34" charset="0"/>
                <a:ea typeface="Calibri" pitchFamily="34" charset="0"/>
                <a:cs typeface="Calibri" pitchFamily="34" charset="0"/>
              </a:rPr>
              <a:t>Nation building fault lines</a:t>
            </a:r>
          </a:p>
        </p:txBody>
      </p:sp>
    </p:spTree>
    <p:extLst>
      <p:ext uri="{BB962C8B-B14F-4D97-AF65-F5344CB8AC3E}">
        <p14:creationId xmlns:p14="http://schemas.microsoft.com/office/powerpoint/2010/main" val="34642579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pPr>
              <a:defRPr/>
            </a:pPr>
            <a:r>
              <a:rPr lang="en-GB" sz="3200" b="1" dirty="0" smtClean="0">
                <a:solidFill>
                  <a:schemeClr val="accent2">
                    <a:lumMod val="75000"/>
                  </a:schemeClr>
                </a:solidFill>
                <a:latin typeface="Calibri" pitchFamily="34" charset="0"/>
                <a:cs typeface="Calibri" pitchFamily="34" charset="0"/>
              </a:rPr>
              <a:t>Strategic importance, linkages </a:t>
            </a:r>
            <a:br>
              <a:rPr lang="en-GB" sz="3200" b="1" dirty="0" smtClean="0">
                <a:solidFill>
                  <a:schemeClr val="accent2">
                    <a:lumMod val="75000"/>
                  </a:schemeClr>
                </a:solidFill>
                <a:latin typeface="Calibri" pitchFamily="34" charset="0"/>
                <a:cs typeface="Calibri" pitchFamily="34" charset="0"/>
              </a:rPr>
            </a:br>
            <a:r>
              <a:rPr lang="en-GB" sz="3200" b="1" dirty="0" smtClean="0">
                <a:solidFill>
                  <a:schemeClr val="accent2">
                    <a:lumMod val="75000"/>
                  </a:schemeClr>
                </a:solidFill>
                <a:latin typeface="Calibri" pitchFamily="34" charset="0"/>
                <a:cs typeface="Calibri" pitchFamily="34" charset="0"/>
              </a:rPr>
              <a:t>and impact</a:t>
            </a:r>
            <a:endParaRPr lang="en-GB" sz="3200" dirty="0" smtClean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5" name="Content Placeholder 5"/>
          <p:cNvSpPr>
            <a:spLocks noGrp="1"/>
          </p:cNvSpPr>
          <p:nvPr>
            <p:ph sz="half" idx="4294967295"/>
          </p:nvPr>
        </p:nvSpPr>
        <p:spPr>
          <a:xfrm>
            <a:off x="457200" y="1341438"/>
            <a:ext cx="3563938" cy="4784725"/>
          </a:xfrm>
          <a:prstGeom prst="rect">
            <a:avLst/>
          </a:prstGeom>
        </p:spPr>
        <p:txBody>
          <a:bodyPr>
            <a:normAutofit fontScale="92500" lnSpcReduction="10000"/>
          </a:bodyPr>
          <a:lstStyle/>
          <a:p>
            <a:pPr marL="0">
              <a:buFontTx/>
              <a:buNone/>
              <a:defRPr/>
            </a:pPr>
            <a:r>
              <a:rPr lang="en-US" sz="2000" b="1" dirty="0" smtClean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Departments / national entities / other users using results</a:t>
            </a:r>
          </a:p>
          <a:p>
            <a:pPr marL="342900" lvl="1" indent="-342900">
              <a:buClr>
                <a:schemeClr val="tx2"/>
              </a:buClr>
              <a:defRPr/>
            </a:pPr>
            <a:r>
              <a:rPr lang="en-US" sz="1800" dirty="0" smtClean="0">
                <a:solidFill>
                  <a:srgbClr val="002060"/>
                </a:solidFill>
                <a:latin typeface="Calibri" pitchFamily="34" charset="0"/>
                <a:ea typeface="+mn-ea"/>
                <a:cs typeface="Calibri" pitchFamily="34" charset="0"/>
              </a:rPr>
              <a:t>During ten years of existence, been increasing interest in, support for, and usage of SASAS data by departments and national entities</a:t>
            </a:r>
          </a:p>
          <a:p>
            <a:pPr marL="342900" lvl="1" indent="-342900">
              <a:buClr>
                <a:schemeClr val="tx2"/>
              </a:buClr>
              <a:defRPr/>
            </a:pPr>
            <a:r>
              <a:rPr lang="en-US" sz="1800" dirty="0" smtClean="0">
                <a:solidFill>
                  <a:srgbClr val="002060"/>
                </a:solidFill>
                <a:latin typeface="Calibri" pitchFamily="34" charset="0"/>
                <a:ea typeface="+mn-ea"/>
                <a:cs typeface="Calibri" pitchFamily="34" charset="0"/>
              </a:rPr>
              <a:t>SASAS web portal (</a:t>
            </a:r>
            <a:r>
              <a:rPr lang="en-US" sz="1800" dirty="0" smtClean="0">
                <a:solidFill>
                  <a:srgbClr val="002060"/>
                </a:solidFill>
                <a:latin typeface="Calibri" pitchFamily="34" charset="0"/>
                <a:ea typeface="+mn-ea"/>
                <a:cs typeface="Calibri" pitchFamily="34" charset="0"/>
                <a:hlinkClick r:id="rId2"/>
              </a:rPr>
              <a:t>www.hsrc.ac.za/sasas</a:t>
            </a:r>
            <a:r>
              <a:rPr lang="en-US" sz="1800" dirty="0" smtClean="0">
                <a:solidFill>
                  <a:srgbClr val="002060"/>
                </a:solidFill>
                <a:latin typeface="Calibri" pitchFamily="34" charset="0"/>
                <a:ea typeface="+mn-ea"/>
                <a:cs typeface="Calibri" pitchFamily="34" charset="0"/>
              </a:rPr>
              <a:t>), strategic use of HSRC Review, and SASAS book series key in increasing policy uptake</a:t>
            </a:r>
          </a:p>
          <a:p>
            <a:pPr marL="0">
              <a:buFontTx/>
              <a:buNone/>
              <a:defRPr/>
            </a:pPr>
            <a:r>
              <a:rPr lang="en-US" sz="2000" b="1" dirty="0" smtClean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Who should be benefitting that is not yet involved</a:t>
            </a:r>
          </a:p>
          <a:p>
            <a:pPr marL="342900" lvl="1" indent="-342900">
              <a:buClr>
                <a:schemeClr val="tx2"/>
              </a:buClr>
              <a:defRPr/>
            </a:pPr>
            <a:r>
              <a:rPr lang="en-US" sz="1800" dirty="0" smtClean="0">
                <a:solidFill>
                  <a:srgbClr val="002060"/>
                </a:solidFill>
                <a:latin typeface="Calibri" pitchFamily="34" charset="0"/>
                <a:ea typeface="+mn-ea"/>
                <a:cs typeface="Calibri" pitchFamily="34" charset="0"/>
              </a:rPr>
              <a:t>Increased uptake by DPME, Social Cluster and Parliament</a:t>
            </a:r>
          </a:p>
          <a:p>
            <a:pPr marL="342900" lvl="1" indent="-342900">
              <a:buClr>
                <a:schemeClr val="tx2"/>
              </a:buClr>
              <a:defRPr/>
            </a:pPr>
            <a:r>
              <a:rPr lang="en-US" sz="1800" dirty="0" smtClean="0">
                <a:solidFill>
                  <a:srgbClr val="002060"/>
                </a:solidFill>
                <a:latin typeface="Calibri" pitchFamily="34" charset="0"/>
                <a:ea typeface="+mn-ea"/>
                <a:cs typeface="Calibri" pitchFamily="34" charset="0"/>
              </a:rPr>
              <a:t>Increased uptake by students and academics</a:t>
            </a:r>
          </a:p>
        </p:txBody>
      </p:sp>
      <p:sp>
        <p:nvSpPr>
          <p:cNvPr id="16" name="Content Placeholder 6"/>
          <p:cNvSpPr>
            <a:spLocks noGrp="1"/>
          </p:cNvSpPr>
          <p:nvPr>
            <p:ph sz="half" idx="4294967295"/>
          </p:nvPr>
        </p:nvSpPr>
        <p:spPr>
          <a:xfrm>
            <a:off x="5751513" y="1341438"/>
            <a:ext cx="3171825" cy="4784725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>
              <a:buFontTx/>
              <a:buNone/>
              <a:defRPr/>
            </a:pPr>
            <a:r>
              <a:rPr lang="en-US" sz="2000" b="1" dirty="0" smtClean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Potential link to other surveys; data mining:</a:t>
            </a:r>
          </a:p>
          <a:p>
            <a:pPr marL="342900" lvl="1" indent="-342900">
              <a:buClr>
                <a:schemeClr val="tx2"/>
              </a:buClr>
              <a:defRPr/>
            </a:pPr>
            <a:r>
              <a:rPr lang="en-US" sz="1800" dirty="0" smtClean="0">
                <a:solidFill>
                  <a:srgbClr val="002060"/>
                </a:solidFill>
                <a:latin typeface="Calibri" pitchFamily="34" charset="0"/>
                <a:cs typeface="Calibri" pitchFamily="34" charset="0"/>
              </a:rPr>
              <a:t>Increasing engagement with other national and cross-national surveys in key thematic areas is being planned</a:t>
            </a:r>
          </a:p>
          <a:p>
            <a:pPr marL="342900" lvl="1" indent="-342900">
              <a:buClr>
                <a:schemeClr val="tx2"/>
              </a:buClr>
              <a:defRPr/>
            </a:pPr>
            <a:r>
              <a:rPr lang="en-US" sz="1800" dirty="0" smtClean="0">
                <a:solidFill>
                  <a:srgbClr val="002060"/>
                </a:solidFill>
                <a:latin typeface="Calibri" pitchFamily="34" charset="0"/>
                <a:cs typeface="Calibri" pitchFamily="34" charset="0"/>
              </a:rPr>
              <a:t>Allow for increased robustness checks on findings</a:t>
            </a:r>
          </a:p>
          <a:p>
            <a:pPr marL="342900" lvl="1" indent="-342900">
              <a:buClr>
                <a:schemeClr val="tx2"/>
              </a:buClr>
              <a:defRPr/>
            </a:pPr>
            <a:r>
              <a:rPr lang="en-US" sz="1800" dirty="0" smtClean="0">
                <a:solidFill>
                  <a:srgbClr val="002060"/>
                </a:solidFill>
                <a:latin typeface="Calibri" pitchFamily="34" charset="0"/>
                <a:cs typeface="Calibri" pitchFamily="34" charset="0"/>
              </a:rPr>
              <a:t>Allow for increasing benchmarking of South African attitudes against those in other nations</a:t>
            </a:r>
          </a:p>
          <a:p>
            <a:pPr>
              <a:defRPr/>
            </a:pPr>
            <a:endParaRPr lang="en-ZA" dirty="0" smtClean="0"/>
          </a:p>
          <a:p>
            <a:pPr>
              <a:defRPr/>
            </a:pPr>
            <a:endParaRPr lang="en-ZA" dirty="0"/>
          </a:p>
        </p:txBody>
      </p:sp>
      <p:pic>
        <p:nvPicPr>
          <p:cNvPr id="17" name="Picture 22" descr="SASAS wordle 9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34288" y="14288"/>
            <a:ext cx="1158875" cy="746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Picture 3"/>
          <p:cNvPicPr>
            <a:picLocks noChangeAspect="1" noChangeArrowheads="1"/>
          </p:cNvPicPr>
          <p:nvPr/>
        </p:nvPicPr>
        <p:blipFill>
          <a:blip r:embed="rId4"/>
          <a:srcRect r="1466"/>
          <a:stretch>
            <a:fillRect/>
          </a:stretch>
        </p:blipFill>
        <p:spPr bwMode="auto">
          <a:xfrm>
            <a:off x="4203700" y="3314700"/>
            <a:ext cx="1338263" cy="175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folHlink"/>
            </a:outerShdw>
          </a:effectLst>
        </p:spPr>
      </p:pic>
      <p:pic>
        <p:nvPicPr>
          <p:cNvPr id="20" name="Picture 16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6400" y="1446213"/>
            <a:ext cx="1333500" cy="1871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Picture 5" descr="SASAS websit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5763" y="5122863"/>
            <a:ext cx="1389062" cy="969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718844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241300" y="6553200"/>
            <a:ext cx="2046288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>
              <a:spcBef>
                <a:spcPct val="20000"/>
              </a:spcBef>
              <a:buClr>
                <a:schemeClr val="tx2"/>
              </a:buClr>
            </a:pPr>
            <a:r>
              <a:rPr lang="en-US" sz="1400">
                <a:solidFill>
                  <a:schemeClr val="tx1"/>
                </a:solidFill>
              </a:rPr>
              <a:t>www.hsrc.ac.za/sasas</a:t>
            </a:r>
          </a:p>
        </p:txBody>
      </p:sp>
      <p:sp>
        <p:nvSpPr>
          <p:cNvPr id="13" name="Rectangle 3"/>
          <p:cNvSpPr>
            <a:spLocks noChangeArrowheads="1"/>
          </p:cNvSpPr>
          <p:nvPr/>
        </p:nvSpPr>
        <p:spPr bwMode="auto">
          <a:xfrm>
            <a:off x="373063" y="1320800"/>
            <a:ext cx="5070475" cy="5022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indent="-342900" algn="l">
              <a:spcBef>
                <a:spcPct val="40000"/>
              </a:spcBef>
              <a:buClr>
                <a:schemeClr val="folHlink"/>
              </a:buClr>
              <a:buFontTx/>
              <a:buChar char="•"/>
            </a:pPr>
            <a:r>
              <a:rPr lang="en-US" altLang="ja-JP" sz="2400" b="0" dirty="0">
                <a:solidFill>
                  <a:schemeClr val="tx1"/>
                </a:solidFill>
                <a:ea typeface="ＭＳ Ｐゴシック" pitchFamily="34" charset="-128"/>
              </a:rPr>
              <a:t>Data dissemination: promoting data usage at universities for the </a:t>
            </a:r>
            <a:r>
              <a:rPr lang="en-US" altLang="ja-JP" sz="2400" dirty="0">
                <a:ea typeface="ＭＳ Ｐゴシック" pitchFamily="34" charset="-128"/>
              </a:rPr>
              <a:t>purposes of instruction and studies</a:t>
            </a:r>
          </a:p>
          <a:p>
            <a:pPr marL="342900" indent="-342900" algn="l">
              <a:spcBef>
                <a:spcPct val="40000"/>
              </a:spcBef>
              <a:buClr>
                <a:schemeClr val="folHlink"/>
              </a:buClr>
              <a:buFontTx/>
              <a:buChar char="•"/>
            </a:pPr>
            <a:r>
              <a:rPr lang="en-US" altLang="ja-JP" sz="2400" b="0" dirty="0">
                <a:solidFill>
                  <a:schemeClr val="tx1"/>
                </a:solidFill>
                <a:ea typeface="ＭＳ Ｐゴシック" pitchFamily="34" charset="-128"/>
              </a:rPr>
              <a:t>Source material for dissertations and peer reviewed </a:t>
            </a:r>
            <a:r>
              <a:rPr lang="en-US" altLang="ja-JP" sz="2400" dirty="0">
                <a:ea typeface="ＭＳ Ｐゴシック" pitchFamily="34" charset="-128"/>
              </a:rPr>
              <a:t>publications</a:t>
            </a:r>
          </a:p>
          <a:p>
            <a:pPr marL="342900" indent="-342900" algn="l">
              <a:spcBef>
                <a:spcPct val="40000"/>
              </a:spcBef>
              <a:buClr>
                <a:schemeClr val="folHlink"/>
              </a:buClr>
              <a:buFontTx/>
              <a:buChar char="•"/>
            </a:pPr>
            <a:r>
              <a:rPr lang="en-US" altLang="ja-JP" sz="2400" b="0" dirty="0">
                <a:solidFill>
                  <a:schemeClr val="tx1"/>
                </a:solidFill>
                <a:ea typeface="ＭＳ Ｐゴシック" pitchFamily="34" charset="-128"/>
              </a:rPr>
              <a:t>Providing </a:t>
            </a:r>
            <a:r>
              <a:rPr lang="en-US" altLang="ja-JP" sz="2400" dirty="0">
                <a:ea typeface="ＭＳ Ｐゴシック" pitchFamily="34" charset="-128"/>
              </a:rPr>
              <a:t>students and researchers</a:t>
            </a:r>
            <a:r>
              <a:rPr lang="en-US" altLang="ja-JP" sz="2400" b="0" dirty="0">
                <a:solidFill>
                  <a:schemeClr val="tx1"/>
                </a:solidFill>
                <a:ea typeface="ＭＳ Ｐゴシック" pitchFamily="34" charset="-128"/>
              </a:rPr>
              <a:t> with skills in:</a:t>
            </a:r>
          </a:p>
          <a:p>
            <a:pPr marL="742950" lvl="1" indent="-285750" algn="l">
              <a:spcBef>
                <a:spcPct val="40000"/>
              </a:spcBef>
              <a:buClr>
                <a:schemeClr val="tx2"/>
              </a:buClr>
              <a:buFontTx/>
              <a:buChar char="•"/>
            </a:pPr>
            <a:r>
              <a:rPr lang="en-US" altLang="ja-JP" sz="2400" b="0" dirty="0">
                <a:solidFill>
                  <a:schemeClr val="tx1"/>
                </a:solidFill>
                <a:ea typeface="ＭＳ Ｐゴシック" pitchFamily="34" charset="-128"/>
              </a:rPr>
              <a:t>analysis of </a:t>
            </a:r>
            <a:r>
              <a:rPr lang="en-US" altLang="ja-JP" sz="2400" b="0" dirty="0" err="1">
                <a:solidFill>
                  <a:schemeClr val="tx1"/>
                </a:solidFill>
                <a:ea typeface="ＭＳ Ｐゴシック" pitchFamily="34" charset="-128"/>
              </a:rPr>
              <a:t>microdata</a:t>
            </a:r>
            <a:endParaRPr lang="en-US" altLang="ja-JP" sz="2400" b="0" dirty="0">
              <a:solidFill>
                <a:schemeClr val="tx1"/>
              </a:solidFill>
              <a:ea typeface="ＭＳ Ｐゴシック" pitchFamily="34" charset="-128"/>
            </a:endParaRPr>
          </a:p>
          <a:p>
            <a:pPr marL="742950" lvl="1" indent="-285750" algn="l">
              <a:spcBef>
                <a:spcPct val="40000"/>
              </a:spcBef>
              <a:buClr>
                <a:schemeClr val="tx2"/>
              </a:buClr>
              <a:buFontTx/>
              <a:buChar char="•"/>
            </a:pPr>
            <a:r>
              <a:rPr lang="en-US" altLang="ja-JP" sz="2400" b="0" dirty="0">
                <a:solidFill>
                  <a:schemeClr val="tx1"/>
                </a:solidFill>
                <a:ea typeface="ＭＳ Ｐゴシック" pitchFamily="34" charset="-128"/>
              </a:rPr>
              <a:t>survey methodology </a:t>
            </a:r>
            <a:endParaRPr lang="en-US" altLang="ja-JP" sz="2400" b="0" dirty="0" smtClean="0">
              <a:solidFill>
                <a:schemeClr val="tx1"/>
              </a:solidFill>
              <a:ea typeface="ＭＳ Ｐゴシック" pitchFamily="34" charset="-128"/>
            </a:endParaRPr>
          </a:p>
          <a:p>
            <a:pPr marL="285750" indent="-285750">
              <a:spcBef>
                <a:spcPct val="40000"/>
              </a:spcBef>
              <a:buClr>
                <a:schemeClr val="tx2"/>
              </a:buClr>
              <a:buFontTx/>
              <a:buChar char="•"/>
            </a:pPr>
            <a:r>
              <a:rPr lang="en-US" altLang="ja-JP" sz="2400" dirty="0" smtClean="0">
                <a:ea typeface="ＭＳ Ｐゴシック" pitchFamily="34" charset="-128"/>
              </a:rPr>
              <a:t>Archived data freely downloadable off HSRC’s SASAS website</a:t>
            </a:r>
            <a:endParaRPr lang="en-US" altLang="ja-JP" sz="2400" b="0" dirty="0">
              <a:solidFill>
                <a:schemeClr val="tx1"/>
              </a:solidFill>
              <a:ea typeface="ＭＳ Ｐゴシック" pitchFamily="34" charset="-128"/>
            </a:endParaRPr>
          </a:p>
        </p:txBody>
      </p:sp>
      <p:pic>
        <p:nvPicPr>
          <p:cNvPr id="18" name="Picture 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573706" y="3518948"/>
            <a:ext cx="3095282" cy="8265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  <p:pic>
        <p:nvPicPr>
          <p:cNvPr id="22" name="Picture 7" descr="hands%20piled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585323" y="4454325"/>
            <a:ext cx="3108579" cy="20701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  <p:pic>
        <p:nvPicPr>
          <p:cNvPr id="23" name="Picture 9" descr="IMG_817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573538" y="1291219"/>
            <a:ext cx="3090849" cy="20606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  <p:sp>
        <p:nvSpPr>
          <p:cNvPr id="24" name="Title 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pPr>
              <a:defRPr/>
            </a:pPr>
            <a:r>
              <a:rPr lang="en-GB" sz="3200" b="1" dirty="0" smtClean="0">
                <a:solidFill>
                  <a:schemeClr val="accent2">
                    <a:lumMod val="75000"/>
                  </a:schemeClr>
                </a:solidFill>
                <a:latin typeface="Calibri" pitchFamily="34" charset="0"/>
                <a:cs typeface="Calibri" pitchFamily="34" charset="0"/>
              </a:rPr>
              <a:t>SASAS and Opportunities for PHET</a:t>
            </a:r>
            <a:endParaRPr lang="en-GB" sz="3200" dirty="0" smtClean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25" name="Picture 22" descr="SASAS wordle 9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34288" y="14288"/>
            <a:ext cx="1158875" cy="746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541147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241300" y="6553200"/>
            <a:ext cx="2046288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>
              <a:spcBef>
                <a:spcPct val="20000"/>
              </a:spcBef>
              <a:buClr>
                <a:schemeClr val="tx2"/>
              </a:buClr>
            </a:pPr>
            <a:r>
              <a:rPr lang="en-US" sz="1400">
                <a:solidFill>
                  <a:schemeClr val="tx1"/>
                </a:solidFill>
              </a:rPr>
              <a:t>www.hsrc.ac.za/sasas</a:t>
            </a:r>
          </a:p>
        </p:txBody>
      </p:sp>
      <p:sp>
        <p:nvSpPr>
          <p:cNvPr id="24" name="Title 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pPr>
              <a:defRPr/>
            </a:pPr>
            <a:r>
              <a:rPr lang="en-GB" sz="3200" b="1" dirty="0" smtClean="0">
                <a:solidFill>
                  <a:schemeClr val="accent2">
                    <a:lumMod val="75000"/>
                  </a:schemeClr>
                </a:solidFill>
                <a:latin typeface="Calibri" pitchFamily="34" charset="0"/>
                <a:cs typeface="Calibri" pitchFamily="34" charset="0"/>
              </a:rPr>
              <a:t>Parting thoughts</a:t>
            </a:r>
            <a:endParaRPr lang="en-GB" sz="3200" dirty="0" smtClean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25" name="Picture 22" descr="SASAS wordle 9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34288" y="14288"/>
            <a:ext cx="1158875" cy="746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Rectangle 6"/>
          <p:cNvSpPr>
            <a:spLocks noChangeArrowheads="1"/>
          </p:cNvSpPr>
          <p:nvPr/>
        </p:nvSpPr>
        <p:spPr bwMode="auto">
          <a:xfrm>
            <a:off x="457200" y="1233488"/>
            <a:ext cx="8229600" cy="4784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 algn="l" eaLnBrk="0" hangingPunct="0">
              <a:spcBef>
                <a:spcPct val="20000"/>
              </a:spcBef>
              <a:buClr>
                <a:schemeClr val="tx2"/>
              </a:buClr>
              <a:buFontTx/>
              <a:buChar char="•"/>
            </a:pPr>
            <a:r>
              <a:rPr lang="en-GB" sz="2600" b="0" dirty="0">
                <a:solidFill>
                  <a:schemeClr val="tx1"/>
                </a:solidFill>
              </a:rPr>
              <a:t>The SASAS analysis to date has served to …</a:t>
            </a:r>
          </a:p>
          <a:p>
            <a:pPr marL="742950" lvl="1" indent="-285750" algn="l" eaLnBrk="0" hangingPunct="0">
              <a:spcBef>
                <a:spcPct val="20000"/>
              </a:spcBef>
              <a:buClr>
                <a:schemeClr val="accent2"/>
              </a:buClr>
              <a:buFontTx/>
              <a:buChar char="•"/>
            </a:pPr>
            <a:r>
              <a:rPr lang="en-GB" sz="2400" b="0" dirty="0">
                <a:solidFill>
                  <a:schemeClr val="tx1"/>
                </a:solidFill>
              </a:rPr>
              <a:t>Highlight the importance of tracking social attitudes to understanding the extent and nature of changing values in our diverse society</a:t>
            </a:r>
          </a:p>
          <a:p>
            <a:pPr marL="742950" lvl="1" indent="-285750" algn="l" eaLnBrk="0" hangingPunct="0">
              <a:spcBef>
                <a:spcPct val="20000"/>
              </a:spcBef>
              <a:buClr>
                <a:schemeClr val="accent2"/>
              </a:buClr>
              <a:buFontTx/>
              <a:buChar char="•"/>
            </a:pPr>
            <a:r>
              <a:rPr lang="en-GB" sz="2400" b="0" dirty="0">
                <a:solidFill>
                  <a:schemeClr val="tx1"/>
                </a:solidFill>
              </a:rPr>
              <a:t>Indicate the benefit of international benchmarking</a:t>
            </a:r>
          </a:p>
          <a:p>
            <a:pPr marL="342900" indent="-342900" algn="l" eaLnBrk="0" hangingPunct="0">
              <a:spcBef>
                <a:spcPct val="70000"/>
              </a:spcBef>
              <a:buClr>
                <a:schemeClr val="tx2"/>
              </a:buClr>
              <a:buFontTx/>
              <a:buChar char="•"/>
            </a:pPr>
            <a:r>
              <a:rPr lang="en-GB" sz="2600" b="0" dirty="0">
                <a:solidFill>
                  <a:schemeClr val="tx1"/>
                </a:solidFill>
              </a:rPr>
              <a:t>Given the broad thematic content and increasing scope of SASAS trend data, it is becoming increasingly important to build up a community of users to interrogate, question and debate</a:t>
            </a:r>
          </a:p>
          <a:p>
            <a:pPr marL="342900" indent="-342900" algn="l" eaLnBrk="0" hangingPunct="0">
              <a:spcBef>
                <a:spcPct val="70000"/>
              </a:spcBef>
              <a:buClr>
                <a:schemeClr val="tx2"/>
              </a:buClr>
              <a:buFontTx/>
              <a:buChar char="•"/>
            </a:pPr>
            <a:r>
              <a:rPr lang="en-US" sz="2600" b="0" dirty="0">
                <a:solidFill>
                  <a:schemeClr val="tx1"/>
                </a:solidFill>
              </a:rPr>
              <a:t>In this spirit, </a:t>
            </a:r>
            <a:r>
              <a:rPr lang="en-US" sz="2600" b="0" dirty="0" smtClean="0">
                <a:solidFill>
                  <a:schemeClr val="tx1"/>
                </a:solidFill>
              </a:rPr>
              <a:t>SASAS </a:t>
            </a:r>
            <a:r>
              <a:rPr lang="en-US" sz="2600" b="0" dirty="0">
                <a:solidFill>
                  <a:schemeClr val="tx1"/>
                </a:solidFill>
              </a:rPr>
              <a:t>data </a:t>
            </a:r>
            <a:r>
              <a:rPr lang="en-US" sz="2600" b="0" dirty="0" smtClean="0">
                <a:solidFill>
                  <a:schemeClr val="tx1"/>
                </a:solidFill>
              </a:rPr>
              <a:t>is </a:t>
            </a:r>
            <a:r>
              <a:rPr lang="en-US" sz="2600" dirty="0" smtClean="0"/>
              <a:t>available </a:t>
            </a:r>
            <a:r>
              <a:rPr lang="en-US" sz="2600" b="0" dirty="0" smtClean="0">
                <a:solidFill>
                  <a:schemeClr val="tx1"/>
                </a:solidFill>
              </a:rPr>
              <a:t>in </a:t>
            </a:r>
            <a:r>
              <a:rPr lang="en-US" sz="2600" b="0" dirty="0">
                <a:solidFill>
                  <a:schemeClr val="tx1"/>
                </a:solidFill>
              </a:rPr>
              <a:t>the public domain</a:t>
            </a:r>
            <a:endParaRPr lang="en-GB" sz="2600" b="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0342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ext Box 6"/>
          <p:cNvSpPr txBox="1">
            <a:spLocks noChangeArrowheads="1"/>
          </p:cNvSpPr>
          <p:nvPr/>
        </p:nvSpPr>
        <p:spPr bwMode="auto">
          <a:xfrm>
            <a:off x="0" y="-7938"/>
            <a:ext cx="9144000" cy="6865938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en-US"/>
          </a:p>
          <a:p>
            <a:pPr eaLnBrk="1" hangingPunct="1"/>
            <a:endParaRPr lang="en-US"/>
          </a:p>
          <a:p>
            <a:pPr eaLnBrk="1" hangingPunct="1"/>
            <a:endParaRPr lang="en-US"/>
          </a:p>
          <a:p>
            <a:pPr eaLnBrk="1" hangingPunct="1"/>
            <a:endParaRPr lang="en-US"/>
          </a:p>
          <a:p>
            <a:pPr eaLnBrk="1" hangingPunct="1"/>
            <a:endParaRPr lang="en-US"/>
          </a:p>
          <a:p>
            <a:pPr eaLnBrk="1" hangingPunct="1"/>
            <a:endParaRPr lang="en-US"/>
          </a:p>
          <a:p>
            <a:pPr eaLnBrk="1" hangingPunct="1"/>
            <a:endParaRPr lang="en-US"/>
          </a:p>
          <a:p>
            <a:pPr eaLnBrk="1" hangingPunct="1"/>
            <a:endParaRPr lang="en-US"/>
          </a:p>
          <a:p>
            <a:pPr eaLnBrk="1" hangingPunct="1"/>
            <a:endParaRPr lang="en-US"/>
          </a:p>
          <a:p>
            <a:pPr eaLnBrk="1" hangingPunct="1"/>
            <a:endParaRPr lang="en-US"/>
          </a:p>
          <a:p>
            <a:pPr eaLnBrk="1" hangingPunct="1"/>
            <a:endParaRPr lang="en-US"/>
          </a:p>
          <a:p>
            <a:pPr eaLnBrk="1" hangingPunct="1"/>
            <a:endParaRPr lang="en-US"/>
          </a:p>
          <a:p>
            <a:pPr eaLnBrk="1" hangingPunct="1"/>
            <a:endParaRPr lang="en-US"/>
          </a:p>
          <a:p>
            <a:pPr eaLnBrk="1" hangingPunct="1"/>
            <a:endParaRPr lang="en-US"/>
          </a:p>
          <a:p>
            <a:pPr eaLnBrk="1" hangingPunct="1"/>
            <a:endParaRPr lang="en-US"/>
          </a:p>
          <a:p>
            <a:pPr eaLnBrk="1" hangingPunct="1"/>
            <a:endParaRPr lang="en-US"/>
          </a:p>
          <a:p>
            <a:pPr eaLnBrk="1" hangingPunct="1"/>
            <a:endParaRPr lang="en-US"/>
          </a:p>
          <a:p>
            <a:pPr eaLnBrk="1" hangingPunct="1"/>
            <a:endParaRPr lang="en-US"/>
          </a:p>
          <a:p>
            <a:pPr eaLnBrk="1" hangingPunct="1"/>
            <a:endParaRPr lang="en-US"/>
          </a:p>
          <a:p>
            <a:pPr eaLnBrk="1" hangingPunct="1"/>
            <a:endParaRPr lang="en-US"/>
          </a:p>
          <a:p>
            <a:pPr eaLnBrk="1" hangingPunct="1"/>
            <a:endParaRPr lang="en-US"/>
          </a:p>
          <a:p>
            <a:pPr eaLnBrk="1" hangingPunct="1"/>
            <a:endParaRPr lang="en-US"/>
          </a:p>
          <a:p>
            <a:pPr eaLnBrk="1" hangingPunct="1"/>
            <a:endParaRPr lang="en-US"/>
          </a:p>
          <a:p>
            <a:pPr eaLnBrk="1" hangingPunct="1"/>
            <a:endParaRPr lang="en-US"/>
          </a:p>
          <a:p>
            <a:pPr eaLnBrk="1" hangingPunct="1"/>
            <a:endParaRPr lang="en-US"/>
          </a:p>
        </p:txBody>
      </p:sp>
      <p:grpSp>
        <p:nvGrpSpPr>
          <p:cNvPr id="13315" name="Group 7"/>
          <p:cNvGrpSpPr>
            <a:grpSpLocks/>
          </p:cNvGrpSpPr>
          <p:nvPr/>
        </p:nvGrpSpPr>
        <p:grpSpPr bwMode="auto">
          <a:xfrm>
            <a:off x="0" y="0"/>
            <a:ext cx="9144000" cy="10610850"/>
            <a:chOff x="105" y="134"/>
            <a:chExt cx="11703" cy="16574"/>
          </a:xfrm>
        </p:grpSpPr>
        <p:sp>
          <p:nvSpPr>
            <p:cNvPr id="13322" name="Freeform 8"/>
            <p:cNvSpPr>
              <a:spLocks/>
            </p:cNvSpPr>
            <p:nvPr/>
          </p:nvSpPr>
          <p:spPr bwMode="auto">
            <a:xfrm>
              <a:off x="10833" y="134"/>
              <a:ext cx="975" cy="4115"/>
            </a:xfrm>
            <a:custGeom>
              <a:avLst/>
              <a:gdLst>
                <a:gd name="T0" fmla="*/ 0 w 975"/>
                <a:gd name="T1" fmla="*/ 1631 h 4115"/>
                <a:gd name="T2" fmla="*/ 8 w 975"/>
                <a:gd name="T3" fmla="*/ 1411 h 4115"/>
                <a:gd name="T4" fmla="*/ 15 w 975"/>
                <a:gd name="T5" fmla="*/ 1305 h 4115"/>
                <a:gd name="T6" fmla="*/ 27 w 975"/>
                <a:gd name="T7" fmla="*/ 1196 h 4115"/>
                <a:gd name="T8" fmla="*/ 58 w 975"/>
                <a:gd name="T9" fmla="*/ 987 h 4115"/>
                <a:gd name="T10" fmla="*/ 77 w 975"/>
                <a:gd name="T11" fmla="*/ 880 h 4115"/>
                <a:gd name="T12" fmla="*/ 101 w 975"/>
                <a:gd name="T13" fmla="*/ 779 h 4115"/>
                <a:gd name="T14" fmla="*/ 127 w 975"/>
                <a:gd name="T15" fmla="*/ 678 h 4115"/>
                <a:gd name="T16" fmla="*/ 156 w 975"/>
                <a:gd name="T17" fmla="*/ 576 h 4115"/>
                <a:gd name="T18" fmla="*/ 187 w 975"/>
                <a:gd name="T19" fmla="*/ 478 h 4115"/>
                <a:gd name="T20" fmla="*/ 220 w 975"/>
                <a:gd name="T21" fmla="*/ 379 h 4115"/>
                <a:gd name="T22" fmla="*/ 297 w 975"/>
                <a:gd name="T23" fmla="*/ 186 h 4115"/>
                <a:gd name="T24" fmla="*/ 383 w 975"/>
                <a:gd name="T25" fmla="*/ 0 h 4115"/>
                <a:gd name="T26" fmla="*/ 975 w 975"/>
                <a:gd name="T27" fmla="*/ 0 h 4115"/>
                <a:gd name="T28" fmla="*/ 975 w 975"/>
                <a:gd name="T29" fmla="*/ 1028 h 4115"/>
                <a:gd name="T30" fmla="*/ 975 w 975"/>
                <a:gd name="T31" fmla="*/ 2058 h 4115"/>
                <a:gd name="T32" fmla="*/ 975 w 975"/>
                <a:gd name="T33" fmla="*/ 3085 h 4115"/>
                <a:gd name="T34" fmla="*/ 975 w 975"/>
                <a:gd name="T35" fmla="*/ 4115 h 4115"/>
                <a:gd name="T36" fmla="*/ 865 w 975"/>
                <a:gd name="T37" fmla="*/ 3990 h 4115"/>
                <a:gd name="T38" fmla="*/ 813 w 975"/>
                <a:gd name="T39" fmla="*/ 3927 h 4115"/>
                <a:gd name="T40" fmla="*/ 760 w 975"/>
                <a:gd name="T41" fmla="*/ 3862 h 4115"/>
                <a:gd name="T42" fmla="*/ 662 w 975"/>
                <a:gd name="T43" fmla="*/ 3727 h 4115"/>
                <a:gd name="T44" fmla="*/ 569 w 975"/>
                <a:gd name="T45" fmla="*/ 3589 h 4115"/>
                <a:gd name="T46" fmla="*/ 483 w 975"/>
                <a:gd name="T47" fmla="*/ 3444 h 4115"/>
                <a:gd name="T48" fmla="*/ 402 w 975"/>
                <a:gd name="T49" fmla="*/ 3297 h 4115"/>
                <a:gd name="T50" fmla="*/ 328 w 975"/>
                <a:gd name="T51" fmla="*/ 3145 h 4115"/>
                <a:gd name="T52" fmla="*/ 261 w 975"/>
                <a:gd name="T53" fmla="*/ 2991 h 4115"/>
                <a:gd name="T54" fmla="*/ 201 w 975"/>
                <a:gd name="T55" fmla="*/ 2829 h 4115"/>
                <a:gd name="T56" fmla="*/ 151 w 975"/>
                <a:gd name="T57" fmla="*/ 2668 h 4115"/>
                <a:gd name="T58" fmla="*/ 106 w 975"/>
                <a:gd name="T59" fmla="*/ 2501 h 4115"/>
                <a:gd name="T60" fmla="*/ 67 w 975"/>
                <a:gd name="T61" fmla="*/ 2333 h 4115"/>
                <a:gd name="T62" fmla="*/ 39 w 975"/>
                <a:gd name="T63" fmla="*/ 2161 h 4115"/>
                <a:gd name="T64" fmla="*/ 17 w 975"/>
                <a:gd name="T65" fmla="*/ 1988 h 4115"/>
                <a:gd name="T66" fmla="*/ 5 w 975"/>
                <a:gd name="T67" fmla="*/ 1809 h 4115"/>
                <a:gd name="T68" fmla="*/ 0 w 975"/>
                <a:gd name="T69" fmla="*/ 1631 h 4115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975"/>
                <a:gd name="T106" fmla="*/ 0 h 4115"/>
                <a:gd name="T107" fmla="*/ 975 w 975"/>
                <a:gd name="T108" fmla="*/ 4115 h 4115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975" h="4115">
                  <a:moveTo>
                    <a:pt x="0" y="1631"/>
                  </a:moveTo>
                  <a:lnTo>
                    <a:pt x="8" y="1411"/>
                  </a:lnTo>
                  <a:lnTo>
                    <a:pt x="15" y="1305"/>
                  </a:lnTo>
                  <a:lnTo>
                    <a:pt x="27" y="1196"/>
                  </a:lnTo>
                  <a:lnTo>
                    <a:pt x="58" y="987"/>
                  </a:lnTo>
                  <a:lnTo>
                    <a:pt x="77" y="880"/>
                  </a:lnTo>
                  <a:lnTo>
                    <a:pt x="101" y="779"/>
                  </a:lnTo>
                  <a:lnTo>
                    <a:pt x="127" y="678"/>
                  </a:lnTo>
                  <a:lnTo>
                    <a:pt x="156" y="576"/>
                  </a:lnTo>
                  <a:lnTo>
                    <a:pt x="187" y="478"/>
                  </a:lnTo>
                  <a:lnTo>
                    <a:pt x="220" y="379"/>
                  </a:lnTo>
                  <a:lnTo>
                    <a:pt x="297" y="186"/>
                  </a:lnTo>
                  <a:lnTo>
                    <a:pt x="383" y="0"/>
                  </a:lnTo>
                  <a:lnTo>
                    <a:pt x="975" y="0"/>
                  </a:lnTo>
                  <a:lnTo>
                    <a:pt x="975" y="1028"/>
                  </a:lnTo>
                  <a:lnTo>
                    <a:pt x="975" y="2058"/>
                  </a:lnTo>
                  <a:lnTo>
                    <a:pt x="975" y="3085"/>
                  </a:lnTo>
                  <a:lnTo>
                    <a:pt x="975" y="4115"/>
                  </a:lnTo>
                  <a:lnTo>
                    <a:pt x="865" y="3990"/>
                  </a:lnTo>
                  <a:lnTo>
                    <a:pt x="813" y="3927"/>
                  </a:lnTo>
                  <a:lnTo>
                    <a:pt x="760" y="3862"/>
                  </a:lnTo>
                  <a:lnTo>
                    <a:pt x="662" y="3727"/>
                  </a:lnTo>
                  <a:lnTo>
                    <a:pt x="569" y="3589"/>
                  </a:lnTo>
                  <a:lnTo>
                    <a:pt x="483" y="3444"/>
                  </a:lnTo>
                  <a:lnTo>
                    <a:pt x="402" y="3297"/>
                  </a:lnTo>
                  <a:lnTo>
                    <a:pt x="328" y="3145"/>
                  </a:lnTo>
                  <a:lnTo>
                    <a:pt x="261" y="2991"/>
                  </a:lnTo>
                  <a:lnTo>
                    <a:pt x="201" y="2829"/>
                  </a:lnTo>
                  <a:lnTo>
                    <a:pt x="151" y="2668"/>
                  </a:lnTo>
                  <a:lnTo>
                    <a:pt x="106" y="2501"/>
                  </a:lnTo>
                  <a:lnTo>
                    <a:pt x="67" y="2333"/>
                  </a:lnTo>
                  <a:lnTo>
                    <a:pt x="39" y="2161"/>
                  </a:lnTo>
                  <a:lnTo>
                    <a:pt x="17" y="1988"/>
                  </a:lnTo>
                  <a:lnTo>
                    <a:pt x="5" y="1809"/>
                  </a:lnTo>
                  <a:lnTo>
                    <a:pt x="0" y="1631"/>
                  </a:lnTo>
                </a:path>
              </a:pathLst>
            </a:custGeom>
            <a:noFill/>
            <a:ln w="3175">
              <a:solidFill>
                <a:srgbClr val="00428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ZA"/>
            </a:p>
          </p:txBody>
        </p:sp>
        <p:sp>
          <p:nvSpPr>
            <p:cNvPr id="13323" name="Freeform 9"/>
            <p:cNvSpPr>
              <a:spLocks/>
            </p:cNvSpPr>
            <p:nvPr/>
          </p:nvSpPr>
          <p:spPr bwMode="auto">
            <a:xfrm>
              <a:off x="105" y="134"/>
              <a:ext cx="11677" cy="2933"/>
            </a:xfrm>
            <a:custGeom>
              <a:avLst/>
              <a:gdLst>
                <a:gd name="T0" fmla="*/ 11536 w 11677"/>
                <a:gd name="T1" fmla="*/ 166 h 2933"/>
                <a:gd name="T2" fmla="*/ 11238 w 11677"/>
                <a:gd name="T3" fmla="*/ 485 h 2933"/>
                <a:gd name="T4" fmla="*/ 10925 w 11677"/>
                <a:gd name="T5" fmla="*/ 791 h 2933"/>
                <a:gd name="T6" fmla="*/ 10595 w 11677"/>
                <a:gd name="T7" fmla="*/ 1078 h 2933"/>
                <a:gd name="T8" fmla="*/ 10251 w 11677"/>
                <a:gd name="T9" fmla="*/ 1346 h 2933"/>
                <a:gd name="T10" fmla="*/ 9893 w 11677"/>
                <a:gd name="T11" fmla="*/ 1597 h 2933"/>
                <a:gd name="T12" fmla="*/ 9520 w 11677"/>
                <a:gd name="T13" fmla="*/ 1828 h 2933"/>
                <a:gd name="T14" fmla="*/ 9133 w 11677"/>
                <a:gd name="T15" fmla="*/ 2041 h 2933"/>
                <a:gd name="T16" fmla="*/ 8736 w 11677"/>
                <a:gd name="T17" fmla="*/ 2231 h 2933"/>
                <a:gd name="T18" fmla="*/ 8533 w 11677"/>
                <a:gd name="T19" fmla="*/ 2318 h 2933"/>
                <a:gd name="T20" fmla="*/ 8118 w 11677"/>
                <a:gd name="T21" fmla="*/ 2477 h 2933"/>
                <a:gd name="T22" fmla="*/ 7695 w 11677"/>
                <a:gd name="T23" fmla="*/ 2615 h 2933"/>
                <a:gd name="T24" fmla="*/ 7260 w 11677"/>
                <a:gd name="T25" fmla="*/ 2726 h 2933"/>
                <a:gd name="T26" fmla="*/ 6816 w 11677"/>
                <a:gd name="T27" fmla="*/ 2815 h 2933"/>
                <a:gd name="T28" fmla="*/ 6364 w 11677"/>
                <a:gd name="T29" fmla="*/ 2880 h 2933"/>
                <a:gd name="T30" fmla="*/ 5906 w 11677"/>
                <a:gd name="T31" fmla="*/ 2919 h 2933"/>
                <a:gd name="T32" fmla="*/ 5437 w 11677"/>
                <a:gd name="T33" fmla="*/ 2933 h 2933"/>
                <a:gd name="T34" fmla="*/ 5048 w 11677"/>
                <a:gd name="T35" fmla="*/ 2923 h 2933"/>
                <a:gd name="T36" fmla="*/ 4663 w 11677"/>
                <a:gd name="T37" fmla="*/ 2897 h 2933"/>
                <a:gd name="T38" fmla="*/ 4284 w 11677"/>
                <a:gd name="T39" fmla="*/ 2851 h 2933"/>
                <a:gd name="T40" fmla="*/ 3911 w 11677"/>
                <a:gd name="T41" fmla="*/ 2788 h 2933"/>
                <a:gd name="T42" fmla="*/ 3543 w 11677"/>
                <a:gd name="T43" fmla="*/ 2709 h 2933"/>
                <a:gd name="T44" fmla="*/ 3180 w 11677"/>
                <a:gd name="T45" fmla="*/ 2612 h 2933"/>
                <a:gd name="T46" fmla="*/ 2824 w 11677"/>
                <a:gd name="T47" fmla="*/ 2501 h 2933"/>
                <a:gd name="T48" fmla="*/ 2478 w 11677"/>
                <a:gd name="T49" fmla="*/ 2374 h 2933"/>
                <a:gd name="T50" fmla="*/ 1969 w 11677"/>
                <a:gd name="T51" fmla="*/ 2152 h 2933"/>
                <a:gd name="T52" fmla="*/ 1481 w 11677"/>
                <a:gd name="T53" fmla="*/ 1898 h 2933"/>
                <a:gd name="T54" fmla="*/ 1011 w 11677"/>
                <a:gd name="T55" fmla="*/ 1614 h 2933"/>
                <a:gd name="T56" fmla="*/ 564 w 11677"/>
                <a:gd name="T57" fmla="*/ 1300 h 2933"/>
                <a:gd name="T58" fmla="*/ 347 w 11677"/>
                <a:gd name="T59" fmla="*/ 1131 h 2933"/>
                <a:gd name="T60" fmla="*/ 137 w 11677"/>
                <a:gd name="T61" fmla="*/ 955 h 2933"/>
                <a:gd name="T62" fmla="*/ 0 w 11677"/>
                <a:gd name="T63" fmla="*/ 0 h 2933"/>
                <a:gd name="T64" fmla="*/ 2920 w 11677"/>
                <a:gd name="T65" fmla="*/ 0 h 2933"/>
                <a:gd name="T66" fmla="*/ 5839 w 11677"/>
                <a:gd name="T67" fmla="*/ 0 h 2933"/>
                <a:gd name="T68" fmla="*/ 8758 w 11677"/>
                <a:gd name="T69" fmla="*/ 0 h 2933"/>
                <a:gd name="T70" fmla="*/ 11677 w 11677"/>
                <a:gd name="T71" fmla="*/ 0 h 2933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11677"/>
                <a:gd name="T109" fmla="*/ 0 h 2933"/>
                <a:gd name="T110" fmla="*/ 11677 w 11677"/>
                <a:gd name="T111" fmla="*/ 2933 h 2933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11677" h="2933">
                  <a:moveTo>
                    <a:pt x="11677" y="0"/>
                  </a:moveTo>
                  <a:lnTo>
                    <a:pt x="11536" y="166"/>
                  </a:lnTo>
                  <a:lnTo>
                    <a:pt x="11388" y="328"/>
                  </a:lnTo>
                  <a:lnTo>
                    <a:pt x="11238" y="485"/>
                  </a:lnTo>
                  <a:lnTo>
                    <a:pt x="11082" y="639"/>
                  </a:lnTo>
                  <a:lnTo>
                    <a:pt x="10925" y="791"/>
                  </a:lnTo>
                  <a:lnTo>
                    <a:pt x="10762" y="936"/>
                  </a:lnTo>
                  <a:lnTo>
                    <a:pt x="10595" y="1078"/>
                  </a:lnTo>
                  <a:lnTo>
                    <a:pt x="10425" y="1213"/>
                  </a:lnTo>
                  <a:lnTo>
                    <a:pt x="10251" y="1346"/>
                  </a:lnTo>
                  <a:lnTo>
                    <a:pt x="10072" y="1474"/>
                  </a:lnTo>
                  <a:lnTo>
                    <a:pt x="9893" y="1597"/>
                  </a:lnTo>
                  <a:lnTo>
                    <a:pt x="9706" y="1715"/>
                  </a:lnTo>
                  <a:lnTo>
                    <a:pt x="9520" y="1828"/>
                  </a:lnTo>
                  <a:lnTo>
                    <a:pt x="9329" y="1937"/>
                  </a:lnTo>
                  <a:lnTo>
                    <a:pt x="9133" y="2041"/>
                  </a:lnTo>
                  <a:lnTo>
                    <a:pt x="8937" y="2140"/>
                  </a:lnTo>
                  <a:lnTo>
                    <a:pt x="8736" y="2231"/>
                  </a:lnTo>
                  <a:lnTo>
                    <a:pt x="8636" y="2277"/>
                  </a:lnTo>
                  <a:lnTo>
                    <a:pt x="8533" y="2318"/>
                  </a:lnTo>
                  <a:lnTo>
                    <a:pt x="8328" y="2400"/>
                  </a:lnTo>
                  <a:lnTo>
                    <a:pt x="8118" y="2477"/>
                  </a:lnTo>
                  <a:lnTo>
                    <a:pt x="7908" y="2550"/>
                  </a:lnTo>
                  <a:lnTo>
                    <a:pt x="7695" y="2615"/>
                  </a:lnTo>
                  <a:lnTo>
                    <a:pt x="7478" y="2673"/>
                  </a:lnTo>
                  <a:lnTo>
                    <a:pt x="7260" y="2726"/>
                  </a:lnTo>
                  <a:lnTo>
                    <a:pt x="7038" y="2774"/>
                  </a:lnTo>
                  <a:lnTo>
                    <a:pt x="6816" y="2815"/>
                  </a:lnTo>
                  <a:lnTo>
                    <a:pt x="6591" y="2851"/>
                  </a:lnTo>
                  <a:lnTo>
                    <a:pt x="6364" y="2880"/>
                  </a:lnTo>
                  <a:lnTo>
                    <a:pt x="6135" y="2904"/>
                  </a:lnTo>
                  <a:lnTo>
                    <a:pt x="5906" y="2919"/>
                  </a:lnTo>
                  <a:lnTo>
                    <a:pt x="5672" y="2928"/>
                  </a:lnTo>
                  <a:lnTo>
                    <a:pt x="5437" y="2933"/>
                  </a:lnTo>
                  <a:lnTo>
                    <a:pt x="5244" y="2931"/>
                  </a:lnTo>
                  <a:lnTo>
                    <a:pt x="5048" y="2923"/>
                  </a:lnTo>
                  <a:lnTo>
                    <a:pt x="4857" y="2911"/>
                  </a:lnTo>
                  <a:lnTo>
                    <a:pt x="4663" y="2897"/>
                  </a:lnTo>
                  <a:lnTo>
                    <a:pt x="4475" y="2875"/>
                  </a:lnTo>
                  <a:lnTo>
                    <a:pt x="4284" y="2851"/>
                  </a:lnTo>
                  <a:lnTo>
                    <a:pt x="4097" y="2822"/>
                  </a:lnTo>
                  <a:lnTo>
                    <a:pt x="3911" y="2788"/>
                  </a:lnTo>
                  <a:lnTo>
                    <a:pt x="3725" y="2750"/>
                  </a:lnTo>
                  <a:lnTo>
                    <a:pt x="3543" y="2709"/>
                  </a:lnTo>
                  <a:lnTo>
                    <a:pt x="3362" y="2663"/>
                  </a:lnTo>
                  <a:lnTo>
                    <a:pt x="3180" y="2612"/>
                  </a:lnTo>
                  <a:lnTo>
                    <a:pt x="3001" y="2559"/>
                  </a:lnTo>
                  <a:lnTo>
                    <a:pt x="2824" y="2501"/>
                  </a:lnTo>
                  <a:lnTo>
                    <a:pt x="2650" y="2439"/>
                  </a:lnTo>
                  <a:lnTo>
                    <a:pt x="2478" y="2374"/>
                  </a:lnTo>
                  <a:lnTo>
                    <a:pt x="2136" y="2229"/>
                  </a:lnTo>
                  <a:lnTo>
                    <a:pt x="1969" y="2152"/>
                  </a:lnTo>
                  <a:lnTo>
                    <a:pt x="1804" y="2072"/>
                  </a:lnTo>
                  <a:lnTo>
                    <a:pt x="1481" y="1898"/>
                  </a:lnTo>
                  <a:lnTo>
                    <a:pt x="1166" y="1713"/>
                  </a:lnTo>
                  <a:lnTo>
                    <a:pt x="1011" y="1614"/>
                  </a:lnTo>
                  <a:lnTo>
                    <a:pt x="860" y="1512"/>
                  </a:lnTo>
                  <a:lnTo>
                    <a:pt x="564" y="1300"/>
                  </a:lnTo>
                  <a:lnTo>
                    <a:pt x="418" y="1187"/>
                  </a:lnTo>
                  <a:lnTo>
                    <a:pt x="347" y="1131"/>
                  </a:lnTo>
                  <a:lnTo>
                    <a:pt x="277" y="1073"/>
                  </a:lnTo>
                  <a:lnTo>
                    <a:pt x="137" y="955"/>
                  </a:lnTo>
                  <a:lnTo>
                    <a:pt x="0" y="835"/>
                  </a:lnTo>
                  <a:lnTo>
                    <a:pt x="0" y="0"/>
                  </a:lnTo>
                  <a:lnTo>
                    <a:pt x="1460" y="0"/>
                  </a:lnTo>
                  <a:lnTo>
                    <a:pt x="2920" y="0"/>
                  </a:lnTo>
                  <a:lnTo>
                    <a:pt x="4379" y="0"/>
                  </a:lnTo>
                  <a:lnTo>
                    <a:pt x="5839" y="0"/>
                  </a:lnTo>
                  <a:lnTo>
                    <a:pt x="7298" y="0"/>
                  </a:lnTo>
                  <a:lnTo>
                    <a:pt x="8758" y="0"/>
                  </a:lnTo>
                  <a:lnTo>
                    <a:pt x="10218" y="0"/>
                  </a:lnTo>
                  <a:lnTo>
                    <a:pt x="11677" y="0"/>
                  </a:lnTo>
                </a:path>
              </a:pathLst>
            </a:custGeom>
            <a:noFill/>
            <a:ln w="3175">
              <a:solidFill>
                <a:srgbClr val="00428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ZA"/>
            </a:p>
          </p:txBody>
        </p:sp>
        <p:sp>
          <p:nvSpPr>
            <p:cNvPr id="13324" name="Freeform 10"/>
            <p:cNvSpPr>
              <a:spLocks/>
            </p:cNvSpPr>
            <p:nvPr/>
          </p:nvSpPr>
          <p:spPr bwMode="auto">
            <a:xfrm>
              <a:off x="105" y="134"/>
              <a:ext cx="1130" cy="8134"/>
            </a:xfrm>
            <a:custGeom>
              <a:avLst/>
              <a:gdLst>
                <a:gd name="T0" fmla="*/ 74 w 1130"/>
                <a:gd name="T1" fmla="*/ 0 h 8134"/>
                <a:gd name="T2" fmla="*/ 137 w 1130"/>
                <a:gd name="T3" fmla="*/ 111 h 8134"/>
                <a:gd name="T4" fmla="*/ 196 w 1130"/>
                <a:gd name="T5" fmla="*/ 222 h 8134"/>
                <a:gd name="T6" fmla="*/ 311 w 1130"/>
                <a:gd name="T7" fmla="*/ 451 h 8134"/>
                <a:gd name="T8" fmla="*/ 421 w 1130"/>
                <a:gd name="T9" fmla="*/ 683 h 8134"/>
                <a:gd name="T10" fmla="*/ 521 w 1130"/>
                <a:gd name="T11" fmla="*/ 917 h 8134"/>
                <a:gd name="T12" fmla="*/ 617 w 1130"/>
                <a:gd name="T13" fmla="*/ 1158 h 8134"/>
                <a:gd name="T14" fmla="*/ 662 w 1130"/>
                <a:gd name="T15" fmla="*/ 1278 h 8134"/>
                <a:gd name="T16" fmla="*/ 703 w 1130"/>
                <a:gd name="T17" fmla="*/ 1399 h 8134"/>
                <a:gd name="T18" fmla="*/ 782 w 1130"/>
                <a:gd name="T19" fmla="*/ 1647 h 8134"/>
                <a:gd name="T20" fmla="*/ 820 w 1130"/>
                <a:gd name="T21" fmla="*/ 1770 h 8134"/>
                <a:gd name="T22" fmla="*/ 853 w 1130"/>
                <a:gd name="T23" fmla="*/ 1896 h 8134"/>
                <a:gd name="T24" fmla="*/ 918 w 1130"/>
                <a:gd name="T25" fmla="*/ 2149 h 8134"/>
                <a:gd name="T26" fmla="*/ 973 w 1130"/>
                <a:gd name="T27" fmla="*/ 2407 h 8134"/>
                <a:gd name="T28" fmla="*/ 1020 w 1130"/>
                <a:gd name="T29" fmla="*/ 2665 h 8134"/>
                <a:gd name="T30" fmla="*/ 1042 w 1130"/>
                <a:gd name="T31" fmla="*/ 2798 h 8134"/>
                <a:gd name="T32" fmla="*/ 1061 w 1130"/>
                <a:gd name="T33" fmla="*/ 2928 h 8134"/>
                <a:gd name="T34" fmla="*/ 1090 w 1130"/>
                <a:gd name="T35" fmla="*/ 3194 h 8134"/>
                <a:gd name="T36" fmla="*/ 1114 w 1130"/>
                <a:gd name="T37" fmla="*/ 3461 h 8134"/>
                <a:gd name="T38" fmla="*/ 1126 w 1130"/>
                <a:gd name="T39" fmla="*/ 3732 h 8134"/>
                <a:gd name="T40" fmla="*/ 1130 w 1130"/>
                <a:gd name="T41" fmla="*/ 4004 h 8134"/>
                <a:gd name="T42" fmla="*/ 1126 w 1130"/>
                <a:gd name="T43" fmla="*/ 4286 h 8134"/>
                <a:gd name="T44" fmla="*/ 1111 w 1130"/>
                <a:gd name="T45" fmla="*/ 4566 h 8134"/>
                <a:gd name="T46" fmla="*/ 1087 w 1130"/>
                <a:gd name="T47" fmla="*/ 4841 h 8134"/>
                <a:gd name="T48" fmla="*/ 1054 w 1130"/>
                <a:gd name="T49" fmla="*/ 5116 h 8134"/>
                <a:gd name="T50" fmla="*/ 1035 w 1130"/>
                <a:gd name="T51" fmla="*/ 5251 h 8134"/>
                <a:gd name="T52" fmla="*/ 1013 w 1130"/>
                <a:gd name="T53" fmla="*/ 5386 h 8134"/>
                <a:gd name="T54" fmla="*/ 963 w 1130"/>
                <a:gd name="T55" fmla="*/ 5656 h 8134"/>
                <a:gd name="T56" fmla="*/ 903 w 1130"/>
                <a:gd name="T57" fmla="*/ 5919 h 8134"/>
                <a:gd name="T58" fmla="*/ 834 w 1130"/>
                <a:gd name="T59" fmla="*/ 6182 h 8134"/>
                <a:gd name="T60" fmla="*/ 758 w 1130"/>
                <a:gd name="T61" fmla="*/ 6440 h 8134"/>
                <a:gd name="T62" fmla="*/ 674 w 1130"/>
                <a:gd name="T63" fmla="*/ 6694 h 8134"/>
                <a:gd name="T64" fmla="*/ 581 w 1130"/>
                <a:gd name="T65" fmla="*/ 6944 h 8134"/>
                <a:gd name="T66" fmla="*/ 481 w 1130"/>
                <a:gd name="T67" fmla="*/ 7190 h 8134"/>
                <a:gd name="T68" fmla="*/ 371 w 1130"/>
                <a:gd name="T69" fmla="*/ 7434 h 8134"/>
                <a:gd name="T70" fmla="*/ 256 w 1130"/>
                <a:gd name="T71" fmla="*/ 7671 h 8134"/>
                <a:gd name="T72" fmla="*/ 132 w 1130"/>
                <a:gd name="T73" fmla="*/ 7904 h 8134"/>
                <a:gd name="T74" fmla="*/ 0 w 1130"/>
                <a:gd name="T75" fmla="*/ 8134 h 8134"/>
                <a:gd name="T76" fmla="*/ 0 w 1130"/>
                <a:gd name="T77" fmla="*/ 7116 h 8134"/>
                <a:gd name="T78" fmla="*/ 0 w 1130"/>
                <a:gd name="T79" fmla="*/ 6100 h 8134"/>
                <a:gd name="T80" fmla="*/ 0 w 1130"/>
                <a:gd name="T81" fmla="*/ 5082 h 8134"/>
                <a:gd name="T82" fmla="*/ 0 w 1130"/>
                <a:gd name="T83" fmla="*/ 4067 h 8134"/>
                <a:gd name="T84" fmla="*/ 0 w 1130"/>
                <a:gd name="T85" fmla="*/ 3049 h 8134"/>
                <a:gd name="T86" fmla="*/ 0 w 1130"/>
                <a:gd name="T87" fmla="*/ 2033 h 8134"/>
                <a:gd name="T88" fmla="*/ 0 w 1130"/>
                <a:gd name="T89" fmla="*/ 1015 h 8134"/>
                <a:gd name="T90" fmla="*/ 0 w 1130"/>
                <a:gd name="T91" fmla="*/ 0 h 8134"/>
                <a:gd name="T92" fmla="*/ 74 w 1130"/>
                <a:gd name="T93" fmla="*/ 0 h 8134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1130"/>
                <a:gd name="T142" fmla="*/ 0 h 8134"/>
                <a:gd name="T143" fmla="*/ 1130 w 1130"/>
                <a:gd name="T144" fmla="*/ 8134 h 8134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1130" h="8134">
                  <a:moveTo>
                    <a:pt x="74" y="0"/>
                  </a:moveTo>
                  <a:lnTo>
                    <a:pt x="137" y="111"/>
                  </a:lnTo>
                  <a:lnTo>
                    <a:pt x="196" y="222"/>
                  </a:lnTo>
                  <a:lnTo>
                    <a:pt x="311" y="451"/>
                  </a:lnTo>
                  <a:lnTo>
                    <a:pt x="421" y="683"/>
                  </a:lnTo>
                  <a:lnTo>
                    <a:pt x="521" y="917"/>
                  </a:lnTo>
                  <a:lnTo>
                    <a:pt x="617" y="1158"/>
                  </a:lnTo>
                  <a:lnTo>
                    <a:pt x="662" y="1278"/>
                  </a:lnTo>
                  <a:lnTo>
                    <a:pt x="703" y="1399"/>
                  </a:lnTo>
                  <a:lnTo>
                    <a:pt x="782" y="1647"/>
                  </a:lnTo>
                  <a:lnTo>
                    <a:pt x="820" y="1770"/>
                  </a:lnTo>
                  <a:lnTo>
                    <a:pt x="853" y="1896"/>
                  </a:lnTo>
                  <a:lnTo>
                    <a:pt x="918" y="2149"/>
                  </a:lnTo>
                  <a:lnTo>
                    <a:pt x="973" y="2407"/>
                  </a:lnTo>
                  <a:lnTo>
                    <a:pt x="1020" y="2665"/>
                  </a:lnTo>
                  <a:lnTo>
                    <a:pt x="1042" y="2798"/>
                  </a:lnTo>
                  <a:lnTo>
                    <a:pt x="1061" y="2928"/>
                  </a:lnTo>
                  <a:lnTo>
                    <a:pt x="1090" y="3194"/>
                  </a:lnTo>
                  <a:lnTo>
                    <a:pt x="1114" y="3461"/>
                  </a:lnTo>
                  <a:lnTo>
                    <a:pt x="1126" y="3732"/>
                  </a:lnTo>
                  <a:lnTo>
                    <a:pt x="1130" y="4004"/>
                  </a:lnTo>
                  <a:lnTo>
                    <a:pt x="1126" y="4286"/>
                  </a:lnTo>
                  <a:lnTo>
                    <a:pt x="1111" y="4566"/>
                  </a:lnTo>
                  <a:lnTo>
                    <a:pt x="1087" y="4841"/>
                  </a:lnTo>
                  <a:lnTo>
                    <a:pt x="1054" y="5116"/>
                  </a:lnTo>
                  <a:lnTo>
                    <a:pt x="1035" y="5251"/>
                  </a:lnTo>
                  <a:lnTo>
                    <a:pt x="1013" y="5386"/>
                  </a:lnTo>
                  <a:lnTo>
                    <a:pt x="963" y="5656"/>
                  </a:lnTo>
                  <a:lnTo>
                    <a:pt x="903" y="5919"/>
                  </a:lnTo>
                  <a:lnTo>
                    <a:pt x="834" y="6182"/>
                  </a:lnTo>
                  <a:lnTo>
                    <a:pt x="758" y="6440"/>
                  </a:lnTo>
                  <a:lnTo>
                    <a:pt x="674" y="6694"/>
                  </a:lnTo>
                  <a:lnTo>
                    <a:pt x="581" y="6944"/>
                  </a:lnTo>
                  <a:lnTo>
                    <a:pt x="481" y="7190"/>
                  </a:lnTo>
                  <a:lnTo>
                    <a:pt x="371" y="7434"/>
                  </a:lnTo>
                  <a:lnTo>
                    <a:pt x="256" y="7671"/>
                  </a:lnTo>
                  <a:lnTo>
                    <a:pt x="132" y="7904"/>
                  </a:lnTo>
                  <a:lnTo>
                    <a:pt x="0" y="8134"/>
                  </a:lnTo>
                  <a:lnTo>
                    <a:pt x="0" y="7116"/>
                  </a:lnTo>
                  <a:lnTo>
                    <a:pt x="0" y="6100"/>
                  </a:lnTo>
                  <a:lnTo>
                    <a:pt x="0" y="5082"/>
                  </a:lnTo>
                  <a:lnTo>
                    <a:pt x="0" y="4067"/>
                  </a:lnTo>
                  <a:lnTo>
                    <a:pt x="0" y="3049"/>
                  </a:lnTo>
                  <a:lnTo>
                    <a:pt x="0" y="2033"/>
                  </a:lnTo>
                  <a:lnTo>
                    <a:pt x="0" y="1015"/>
                  </a:lnTo>
                  <a:lnTo>
                    <a:pt x="0" y="0"/>
                  </a:lnTo>
                  <a:lnTo>
                    <a:pt x="74" y="0"/>
                  </a:lnTo>
                </a:path>
              </a:pathLst>
            </a:custGeom>
            <a:noFill/>
            <a:ln w="3175">
              <a:solidFill>
                <a:srgbClr val="00428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ZA"/>
            </a:p>
          </p:txBody>
        </p:sp>
        <p:sp>
          <p:nvSpPr>
            <p:cNvPr id="13325" name="Freeform 11"/>
            <p:cNvSpPr>
              <a:spLocks/>
            </p:cNvSpPr>
            <p:nvPr/>
          </p:nvSpPr>
          <p:spPr bwMode="auto">
            <a:xfrm>
              <a:off x="10905" y="134"/>
              <a:ext cx="880" cy="905"/>
            </a:xfrm>
            <a:custGeom>
              <a:avLst/>
              <a:gdLst>
                <a:gd name="T0" fmla="*/ 0 w 880"/>
                <a:gd name="T1" fmla="*/ 905 h 905"/>
                <a:gd name="T2" fmla="*/ 12 w 880"/>
                <a:gd name="T3" fmla="*/ 844 h 905"/>
                <a:gd name="T4" fmla="*/ 24 w 880"/>
                <a:gd name="T5" fmla="*/ 784 h 905"/>
                <a:gd name="T6" fmla="*/ 39 w 880"/>
                <a:gd name="T7" fmla="*/ 726 h 905"/>
                <a:gd name="T8" fmla="*/ 55 w 880"/>
                <a:gd name="T9" fmla="*/ 668 h 905"/>
                <a:gd name="T10" fmla="*/ 72 w 880"/>
                <a:gd name="T11" fmla="*/ 610 h 905"/>
                <a:gd name="T12" fmla="*/ 89 w 880"/>
                <a:gd name="T13" fmla="*/ 552 h 905"/>
                <a:gd name="T14" fmla="*/ 127 w 880"/>
                <a:gd name="T15" fmla="*/ 439 h 905"/>
                <a:gd name="T16" fmla="*/ 168 w 880"/>
                <a:gd name="T17" fmla="*/ 326 h 905"/>
                <a:gd name="T18" fmla="*/ 211 w 880"/>
                <a:gd name="T19" fmla="*/ 215 h 905"/>
                <a:gd name="T20" fmla="*/ 235 w 880"/>
                <a:gd name="T21" fmla="*/ 159 h 905"/>
                <a:gd name="T22" fmla="*/ 258 w 880"/>
                <a:gd name="T23" fmla="*/ 106 h 905"/>
                <a:gd name="T24" fmla="*/ 285 w 880"/>
                <a:gd name="T25" fmla="*/ 53 h 905"/>
                <a:gd name="T26" fmla="*/ 311 w 880"/>
                <a:gd name="T27" fmla="*/ 0 h 905"/>
                <a:gd name="T28" fmla="*/ 880 w 880"/>
                <a:gd name="T29" fmla="*/ 0 h 905"/>
                <a:gd name="T30" fmla="*/ 777 w 880"/>
                <a:gd name="T31" fmla="*/ 121 h 905"/>
                <a:gd name="T32" fmla="*/ 672 w 880"/>
                <a:gd name="T33" fmla="*/ 239 h 905"/>
                <a:gd name="T34" fmla="*/ 564 w 880"/>
                <a:gd name="T35" fmla="*/ 355 h 905"/>
                <a:gd name="T36" fmla="*/ 512 w 880"/>
                <a:gd name="T37" fmla="*/ 412 h 905"/>
                <a:gd name="T38" fmla="*/ 457 w 880"/>
                <a:gd name="T39" fmla="*/ 468 h 905"/>
                <a:gd name="T40" fmla="*/ 402 w 880"/>
                <a:gd name="T41" fmla="*/ 526 h 905"/>
                <a:gd name="T42" fmla="*/ 344 w 880"/>
                <a:gd name="T43" fmla="*/ 581 h 905"/>
                <a:gd name="T44" fmla="*/ 232 w 880"/>
                <a:gd name="T45" fmla="*/ 690 h 905"/>
                <a:gd name="T46" fmla="*/ 118 w 880"/>
                <a:gd name="T47" fmla="*/ 798 h 905"/>
                <a:gd name="T48" fmla="*/ 0 w 880"/>
                <a:gd name="T49" fmla="*/ 905 h 905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880"/>
                <a:gd name="T76" fmla="*/ 0 h 905"/>
                <a:gd name="T77" fmla="*/ 880 w 880"/>
                <a:gd name="T78" fmla="*/ 905 h 905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880" h="905">
                  <a:moveTo>
                    <a:pt x="0" y="905"/>
                  </a:moveTo>
                  <a:lnTo>
                    <a:pt x="12" y="844"/>
                  </a:lnTo>
                  <a:lnTo>
                    <a:pt x="24" y="784"/>
                  </a:lnTo>
                  <a:lnTo>
                    <a:pt x="39" y="726"/>
                  </a:lnTo>
                  <a:lnTo>
                    <a:pt x="55" y="668"/>
                  </a:lnTo>
                  <a:lnTo>
                    <a:pt x="72" y="610"/>
                  </a:lnTo>
                  <a:lnTo>
                    <a:pt x="89" y="552"/>
                  </a:lnTo>
                  <a:lnTo>
                    <a:pt x="127" y="439"/>
                  </a:lnTo>
                  <a:lnTo>
                    <a:pt x="168" y="326"/>
                  </a:lnTo>
                  <a:lnTo>
                    <a:pt x="211" y="215"/>
                  </a:lnTo>
                  <a:lnTo>
                    <a:pt x="235" y="159"/>
                  </a:lnTo>
                  <a:lnTo>
                    <a:pt x="258" y="106"/>
                  </a:lnTo>
                  <a:lnTo>
                    <a:pt x="285" y="53"/>
                  </a:lnTo>
                  <a:lnTo>
                    <a:pt x="311" y="0"/>
                  </a:lnTo>
                  <a:lnTo>
                    <a:pt x="880" y="0"/>
                  </a:lnTo>
                  <a:lnTo>
                    <a:pt x="777" y="121"/>
                  </a:lnTo>
                  <a:lnTo>
                    <a:pt x="672" y="239"/>
                  </a:lnTo>
                  <a:lnTo>
                    <a:pt x="564" y="355"/>
                  </a:lnTo>
                  <a:lnTo>
                    <a:pt x="512" y="412"/>
                  </a:lnTo>
                  <a:lnTo>
                    <a:pt x="457" y="468"/>
                  </a:lnTo>
                  <a:lnTo>
                    <a:pt x="402" y="526"/>
                  </a:lnTo>
                  <a:lnTo>
                    <a:pt x="344" y="581"/>
                  </a:lnTo>
                  <a:lnTo>
                    <a:pt x="232" y="690"/>
                  </a:lnTo>
                  <a:lnTo>
                    <a:pt x="118" y="798"/>
                  </a:lnTo>
                  <a:lnTo>
                    <a:pt x="0" y="905"/>
                  </a:lnTo>
                  <a:close/>
                </a:path>
              </a:pathLst>
            </a:custGeom>
            <a:solidFill>
              <a:srgbClr val="9BB7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ZA"/>
            </a:p>
          </p:txBody>
        </p:sp>
        <p:sp>
          <p:nvSpPr>
            <p:cNvPr id="13326" name="Freeform 12"/>
            <p:cNvSpPr>
              <a:spLocks/>
            </p:cNvSpPr>
            <p:nvPr/>
          </p:nvSpPr>
          <p:spPr bwMode="auto">
            <a:xfrm>
              <a:off x="10903" y="134"/>
              <a:ext cx="879" cy="902"/>
            </a:xfrm>
            <a:custGeom>
              <a:avLst/>
              <a:gdLst>
                <a:gd name="T0" fmla="*/ 0 w 879"/>
                <a:gd name="T1" fmla="*/ 902 h 902"/>
                <a:gd name="T2" fmla="*/ 57 w 879"/>
                <a:gd name="T3" fmla="*/ 668 h 902"/>
                <a:gd name="T4" fmla="*/ 91 w 879"/>
                <a:gd name="T5" fmla="*/ 552 h 902"/>
                <a:gd name="T6" fmla="*/ 127 w 879"/>
                <a:gd name="T7" fmla="*/ 437 h 902"/>
                <a:gd name="T8" fmla="*/ 167 w 879"/>
                <a:gd name="T9" fmla="*/ 326 h 902"/>
                <a:gd name="T10" fmla="*/ 213 w 879"/>
                <a:gd name="T11" fmla="*/ 215 h 902"/>
                <a:gd name="T12" fmla="*/ 311 w 879"/>
                <a:gd name="T13" fmla="*/ 0 h 902"/>
                <a:gd name="T14" fmla="*/ 879 w 879"/>
                <a:gd name="T15" fmla="*/ 0 h 902"/>
                <a:gd name="T16" fmla="*/ 779 w 879"/>
                <a:gd name="T17" fmla="*/ 121 h 902"/>
                <a:gd name="T18" fmla="*/ 674 w 879"/>
                <a:gd name="T19" fmla="*/ 239 h 902"/>
                <a:gd name="T20" fmla="*/ 459 w 879"/>
                <a:gd name="T21" fmla="*/ 468 h 902"/>
                <a:gd name="T22" fmla="*/ 234 w 879"/>
                <a:gd name="T23" fmla="*/ 690 h 902"/>
                <a:gd name="T24" fmla="*/ 120 w 879"/>
                <a:gd name="T25" fmla="*/ 798 h 902"/>
                <a:gd name="T26" fmla="*/ 0 w 879"/>
                <a:gd name="T27" fmla="*/ 902 h 902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879"/>
                <a:gd name="T43" fmla="*/ 0 h 902"/>
                <a:gd name="T44" fmla="*/ 879 w 879"/>
                <a:gd name="T45" fmla="*/ 902 h 902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879" h="902">
                  <a:moveTo>
                    <a:pt x="0" y="902"/>
                  </a:moveTo>
                  <a:lnTo>
                    <a:pt x="57" y="668"/>
                  </a:lnTo>
                  <a:lnTo>
                    <a:pt x="91" y="552"/>
                  </a:lnTo>
                  <a:lnTo>
                    <a:pt x="127" y="437"/>
                  </a:lnTo>
                  <a:lnTo>
                    <a:pt x="167" y="326"/>
                  </a:lnTo>
                  <a:lnTo>
                    <a:pt x="213" y="215"/>
                  </a:lnTo>
                  <a:lnTo>
                    <a:pt x="311" y="0"/>
                  </a:lnTo>
                  <a:lnTo>
                    <a:pt x="879" y="0"/>
                  </a:lnTo>
                  <a:lnTo>
                    <a:pt x="779" y="121"/>
                  </a:lnTo>
                  <a:lnTo>
                    <a:pt x="674" y="239"/>
                  </a:lnTo>
                  <a:lnTo>
                    <a:pt x="459" y="468"/>
                  </a:lnTo>
                  <a:lnTo>
                    <a:pt x="234" y="690"/>
                  </a:lnTo>
                  <a:lnTo>
                    <a:pt x="120" y="798"/>
                  </a:lnTo>
                  <a:lnTo>
                    <a:pt x="0" y="902"/>
                  </a:lnTo>
                </a:path>
              </a:pathLst>
            </a:custGeom>
            <a:noFill/>
            <a:ln w="3175">
              <a:solidFill>
                <a:srgbClr val="00428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ZA"/>
            </a:p>
          </p:txBody>
        </p:sp>
        <p:sp>
          <p:nvSpPr>
            <p:cNvPr id="13327" name="Freeform 13"/>
            <p:cNvSpPr>
              <a:spLocks/>
            </p:cNvSpPr>
            <p:nvPr/>
          </p:nvSpPr>
          <p:spPr bwMode="auto">
            <a:xfrm>
              <a:off x="105" y="134"/>
              <a:ext cx="705" cy="1404"/>
            </a:xfrm>
            <a:custGeom>
              <a:avLst/>
              <a:gdLst>
                <a:gd name="T0" fmla="*/ 705 w 705"/>
                <a:gd name="T1" fmla="*/ 1404 h 1404"/>
                <a:gd name="T2" fmla="*/ 614 w 705"/>
                <a:gd name="T3" fmla="*/ 1336 h 1404"/>
                <a:gd name="T4" fmla="*/ 524 w 705"/>
                <a:gd name="T5" fmla="*/ 1269 h 1404"/>
                <a:gd name="T6" fmla="*/ 433 w 705"/>
                <a:gd name="T7" fmla="*/ 1199 h 1404"/>
                <a:gd name="T8" fmla="*/ 344 w 705"/>
                <a:gd name="T9" fmla="*/ 1129 h 1404"/>
                <a:gd name="T10" fmla="*/ 258 w 705"/>
                <a:gd name="T11" fmla="*/ 1057 h 1404"/>
                <a:gd name="T12" fmla="*/ 170 w 705"/>
                <a:gd name="T13" fmla="*/ 984 h 1404"/>
                <a:gd name="T14" fmla="*/ 86 w 705"/>
                <a:gd name="T15" fmla="*/ 909 h 1404"/>
                <a:gd name="T16" fmla="*/ 0 w 705"/>
                <a:gd name="T17" fmla="*/ 835 h 1404"/>
                <a:gd name="T18" fmla="*/ 0 w 705"/>
                <a:gd name="T19" fmla="*/ 0 h 1404"/>
                <a:gd name="T20" fmla="*/ 74 w 705"/>
                <a:gd name="T21" fmla="*/ 0 h 1404"/>
                <a:gd name="T22" fmla="*/ 120 w 705"/>
                <a:gd name="T23" fmla="*/ 82 h 1404"/>
                <a:gd name="T24" fmla="*/ 168 w 705"/>
                <a:gd name="T25" fmla="*/ 166 h 1404"/>
                <a:gd name="T26" fmla="*/ 211 w 705"/>
                <a:gd name="T27" fmla="*/ 251 h 1404"/>
                <a:gd name="T28" fmla="*/ 256 w 705"/>
                <a:gd name="T29" fmla="*/ 338 h 1404"/>
                <a:gd name="T30" fmla="*/ 299 w 705"/>
                <a:gd name="T31" fmla="*/ 422 h 1404"/>
                <a:gd name="T32" fmla="*/ 340 w 705"/>
                <a:gd name="T33" fmla="*/ 509 h 1404"/>
                <a:gd name="T34" fmla="*/ 383 w 705"/>
                <a:gd name="T35" fmla="*/ 596 h 1404"/>
                <a:gd name="T36" fmla="*/ 421 w 705"/>
                <a:gd name="T37" fmla="*/ 683 h 1404"/>
                <a:gd name="T38" fmla="*/ 461 w 705"/>
                <a:gd name="T39" fmla="*/ 772 h 1404"/>
                <a:gd name="T40" fmla="*/ 500 w 705"/>
                <a:gd name="T41" fmla="*/ 861 h 1404"/>
                <a:gd name="T42" fmla="*/ 535 w 705"/>
                <a:gd name="T43" fmla="*/ 950 h 1404"/>
                <a:gd name="T44" fmla="*/ 571 w 705"/>
                <a:gd name="T45" fmla="*/ 1040 h 1404"/>
                <a:gd name="T46" fmla="*/ 607 w 705"/>
                <a:gd name="T47" fmla="*/ 1129 h 1404"/>
                <a:gd name="T48" fmla="*/ 641 w 705"/>
                <a:gd name="T49" fmla="*/ 1221 h 1404"/>
                <a:gd name="T50" fmla="*/ 674 w 705"/>
                <a:gd name="T51" fmla="*/ 1312 h 1404"/>
                <a:gd name="T52" fmla="*/ 705 w 705"/>
                <a:gd name="T53" fmla="*/ 1404 h 1404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705"/>
                <a:gd name="T82" fmla="*/ 0 h 1404"/>
                <a:gd name="T83" fmla="*/ 705 w 705"/>
                <a:gd name="T84" fmla="*/ 1404 h 1404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705" h="1404">
                  <a:moveTo>
                    <a:pt x="705" y="1404"/>
                  </a:moveTo>
                  <a:lnTo>
                    <a:pt x="614" y="1336"/>
                  </a:lnTo>
                  <a:lnTo>
                    <a:pt x="524" y="1269"/>
                  </a:lnTo>
                  <a:lnTo>
                    <a:pt x="433" y="1199"/>
                  </a:lnTo>
                  <a:lnTo>
                    <a:pt x="344" y="1129"/>
                  </a:lnTo>
                  <a:lnTo>
                    <a:pt x="258" y="1057"/>
                  </a:lnTo>
                  <a:lnTo>
                    <a:pt x="170" y="984"/>
                  </a:lnTo>
                  <a:lnTo>
                    <a:pt x="86" y="909"/>
                  </a:lnTo>
                  <a:lnTo>
                    <a:pt x="0" y="835"/>
                  </a:lnTo>
                  <a:lnTo>
                    <a:pt x="0" y="0"/>
                  </a:lnTo>
                  <a:lnTo>
                    <a:pt x="74" y="0"/>
                  </a:lnTo>
                  <a:lnTo>
                    <a:pt x="120" y="82"/>
                  </a:lnTo>
                  <a:lnTo>
                    <a:pt x="168" y="166"/>
                  </a:lnTo>
                  <a:lnTo>
                    <a:pt x="211" y="251"/>
                  </a:lnTo>
                  <a:lnTo>
                    <a:pt x="256" y="338"/>
                  </a:lnTo>
                  <a:lnTo>
                    <a:pt x="299" y="422"/>
                  </a:lnTo>
                  <a:lnTo>
                    <a:pt x="340" y="509"/>
                  </a:lnTo>
                  <a:lnTo>
                    <a:pt x="383" y="596"/>
                  </a:lnTo>
                  <a:lnTo>
                    <a:pt x="421" y="683"/>
                  </a:lnTo>
                  <a:lnTo>
                    <a:pt x="461" y="772"/>
                  </a:lnTo>
                  <a:lnTo>
                    <a:pt x="500" y="861"/>
                  </a:lnTo>
                  <a:lnTo>
                    <a:pt x="535" y="950"/>
                  </a:lnTo>
                  <a:lnTo>
                    <a:pt x="571" y="1040"/>
                  </a:lnTo>
                  <a:lnTo>
                    <a:pt x="607" y="1129"/>
                  </a:lnTo>
                  <a:lnTo>
                    <a:pt x="641" y="1221"/>
                  </a:lnTo>
                  <a:lnTo>
                    <a:pt x="674" y="1312"/>
                  </a:lnTo>
                  <a:lnTo>
                    <a:pt x="705" y="1404"/>
                  </a:lnTo>
                  <a:close/>
                </a:path>
              </a:pathLst>
            </a:custGeom>
            <a:solidFill>
              <a:srgbClr val="E2EBF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ZA"/>
            </a:p>
          </p:txBody>
        </p:sp>
        <p:sp>
          <p:nvSpPr>
            <p:cNvPr id="13328" name="Freeform 14"/>
            <p:cNvSpPr>
              <a:spLocks/>
            </p:cNvSpPr>
            <p:nvPr/>
          </p:nvSpPr>
          <p:spPr bwMode="auto">
            <a:xfrm>
              <a:off x="105" y="134"/>
              <a:ext cx="705" cy="1404"/>
            </a:xfrm>
            <a:custGeom>
              <a:avLst/>
              <a:gdLst>
                <a:gd name="T0" fmla="*/ 705 w 705"/>
                <a:gd name="T1" fmla="*/ 1404 h 1404"/>
                <a:gd name="T2" fmla="*/ 614 w 705"/>
                <a:gd name="T3" fmla="*/ 1336 h 1404"/>
                <a:gd name="T4" fmla="*/ 524 w 705"/>
                <a:gd name="T5" fmla="*/ 1269 h 1404"/>
                <a:gd name="T6" fmla="*/ 433 w 705"/>
                <a:gd name="T7" fmla="*/ 1199 h 1404"/>
                <a:gd name="T8" fmla="*/ 344 w 705"/>
                <a:gd name="T9" fmla="*/ 1129 h 1404"/>
                <a:gd name="T10" fmla="*/ 258 w 705"/>
                <a:gd name="T11" fmla="*/ 1057 h 1404"/>
                <a:gd name="T12" fmla="*/ 170 w 705"/>
                <a:gd name="T13" fmla="*/ 984 h 1404"/>
                <a:gd name="T14" fmla="*/ 86 w 705"/>
                <a:gd name="T15" fmla="*/ 909 h 1404"/>
                <a:gd name="T16" fmla="*/ 0 w 705"/>
                <a:gd name="T17" fmla="*/ 835 h 1404"/>
                <a:gd name="T18" fmla="*/ 0 w 705"/>
                <a:gd name="T19" fmla="*/ 0 h 1404"/>
                <a:gd name="T20" fmla="*/ 74 w 705"/>
                <a:gd name="T21" fmla="*/ 0 h 1404"/>
                <a:gd name="T22" fmla="*/ 120 w 705"/>
                <a:gd name="T23" fmla="*/ 82 h 1404"/>
                <a:gd name="T24" fmla="*/ 168 w 705"/>
                <a:gd name="T25" fmla="*/ 166 h 1404"/>
                <a:gd name="T26" fmla="*/ 211 w 705"/>
                <a:gd name="T27" fmla="*/ 251 h 1404"/>
                <a:gd name="T28" fmla="*/ 256 w 705"/>
                <a:gd name="T29" fmla="*/ 338 h 1404"/>
                <a:gd name="T30" fmla="*/ 299 w 705"/>
                <a:gd name="T31" fmla="*/ 422 h 1404"/>
                <a:gd name="T32" fmla="*/ 340 w 705"/>
                <a:gd name="T33" fmla="*/ 509 h 1404"/>
                <a:gd name="T34" fmla="*/ 383 w 705"/>
                <a:gd name="T35" fmla="*/ 596 h 1404"/>
                <a:gd name="T36" fmla="*/ 421 w 705"/>
                <a:gd name="T37" fmla="*/ 683 h 1404"/>
                <a:gd name="T38" fmla="*/ 461 w 705"/>
                <a:gd name="T39" fmla="*/ 772 h 1404"/>
                <a:gd name="T40" fmla="*/ 500 w 705"/>
                <a:gd name="T41" fmla="*/ 861 h 1404"/>
                <a:gd name="T42" fmla="*/ 535 w 705"/>
                <a:gd name="T43" fmla="*/ 950 h 1404"/>
                <a:gd name="T44" fmla="*/ 571 w 705"/>
                <a:gd name="T45" fmla="*/ 1040 h 1404"/>
                <a:gd name="T46" fmla="*/ 607 w 705"/>
                <a:gd name="T47" fmla="*/ 1129 h 1404"/>
                <a:gd name="T48" fmla="*/ 641 w 705"/>
                <a:gd name="T49" fmla="*/ 1221 h 1404"/>
                <a:gd name="T50" fmla="*/ 674 w 705"/>
                <a:gd name="T51" fmla="*/ 1312 h 1404"/>
                <a:gd name="T52" fmla="*/ 705 w 705"/>
                <a:gd name="T53" fmla="*/ 1404 h 1404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705"/>
                <a:gd name="T82" fmla="*/ 0 h 1404"/>
                <a:gd name="T83" fmla="*/ 705 w 705"/>
                <a:gd name="T84" fmla="*/ 1404 h 1404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705" h="1404">
                  <a:moveTo>
                    <a:pt x="705" y="1404"/>
                  </a:moveTo>
                  <a:lnTo>
                    <a:pt x="614" y="1336"/>
                  </a:lnTo>
                  <a:lnTo>
                    <a:pt x="524" y="1269"/>
                  </a:lnTo>
                  <a:lnTo>
                    <a:pt x="433" y="1199"/>
                  </a:lnTo>
                  <a:lnTo>
                    <a:pt x="344" y="1129"/>
                  </a:lnTo>
                  <a:lnTo>
                    <a:pt x="258" y="1057"/>
                  </a:lnTo>
                  <a:lnTo>
                    <a:pt x="170" y="984"/>
                  </a:lnTo>
                  <a:lnTo>
                    <a:pt x="86" y="909"/>
                  </a:lnTo>
                  <a:lnTo>
                    <a:pt x="0" y="835"/>
                  </a:lnTo>
                  <a:lnTo>
                    <a:pt x="0" y="0"/>
                  </a:lnTo>
                  <a:lnTo>
                    <a:pt x="74" y="0"/>
                  </a:lnTo>
                  <a:lnTo>
                    <a:pt x="120" y="82"/>
                  </a:lnTo>
                  <a:lnTo>
                    <a:pt x="168" y="166"/>
                  </a:lnTo>
                  <a:lnTo>
                    <a:pt x="211" y="251"/>
                  </a:lnTo>
                  <a:lnTo>
                    <a:pt x="256" y="338"/>
                  </a:lnTo>
                  <a:lnTo>
                    <a:pt x="299" y="422"/>
                  </a:lnTo>
                  <a:lnTo>
                    <a:pt x="340" y="509"/>
                  </a:lnTo>
                  <a:lnTo>
                    <a:pt x="383" y="596"/>
                  </a:lnTo>
                  <a:lnTo>
                    <a:pt x="421" y="683"/>
                  </a:lnTo>
                  <a:lnTo>
                    <a:pt x="461" y="772"/>
                  </a:lnTo>
                  <a:lnTo>
                    <a:pt x="500" y="861"/>
                  </a:lnTo>
                  <a:lnTo>
                    <a:pt x="535" y="950"/>
                  </a:lnTo>
                  <a:lnTo>
                    <a:pt x="571" y="1040"/>
                  </a:lnTo>
                  <a:lnTo>
                    <a:pt x="607" y="1129"/>
                  </a:lnTo>
                  <a:lnTo>
                    <a:pt x="641" y="1221"/>
                  </a:lnTo>
                  <a:lnTo>
                    <a:pt x="674" y="1312"/>
                  </a:lnTo>
                  <a:lnTo>
                    <a:pt x="705" y="1404"/>
                  </a:lnTo>
                </a:path>
              </a:pathLst>
            </a:custGeom>
            <a:noFill/>
            <a:ln w="3175">
              <a:solidFill>
                <a:srgbClr val="00428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ZA"/>
            </a:p>
          </p:txBody>
        </p:sp>
        <p:sp>
          <p:nvSpPr>
            <p:cNvPr id="13329" name="Freeform 15"/>
            <p:cNvSpPr>
              <a:spLocks/>
            </p:cNvSpPr>
            <p:nvPr/>
          </p:nvSpPr>
          <p:spPr bwMode="auto">
            <a:xfrm>
              <a:off x="9494" y="15842"/>
              <a:ext cx="2314" cy="866"/>
            </a:xfrm>
            <a:custGeom>
              <a:avLst/>
              <a:gdLst>
                <a:gd name="T0" fmla="*/ 0 w 2314"/>
                <a:gd name="T1" fmla="*/ 866 h 866"/>
                <a:gd name="T2" fmla="*/ 133 w 2314"/>
                <a:gd name="T3" fmla="*/ 788 h 866"/>
                <a:gd name="T4" fmla="*/ 267 w 2314"/>
                <a:gd name="T5" fmla="*/ 716 h 866"/>
                <a:gd name="T6" fmla="*/ 403 w 2314"/>
                <a:gd name="T7" fmla="*/ 644 h 866"/>
                <a:gd name="T8" fmla="*/ 542 w 2314"/>
                <a:gd name="T9" fmla="*/ 576 h 866"/>
                <a:gd name="T10" fmla="*/ 683 w 2314"/>
                <a:gd name="T11" fmla="*/ 511 h 866"/>
                <a:gd name="T12" fmla="*/ 824 w 2314"/>
                <a:gd name="T13" fmla="*/ 451 h 866"/>
                <a:gd name="T14" fmla="*/ 967 w 2314"/>
                <a:gd name="T15" fmla="*/ 390 h 866"/>
                <a:gd name="T16" fmla="*/ 1039 w 2314"/>
                <a:gd name="T17" fmla="*/ 361 h 866"/>
                <a:gd name="T18" fmla="*/ 1110 w 2314"/>
                <a:gd name="T19" fmla="*/ 335 h 866"/>
                <a:gd name="T20" fmla="*/ 1256 w 2314"/>
                <a:gd name="T21" fmla="*/ 282 h 866"/>
                <a:gd name="T22" fmla="*/ 1404 w 2314"/>
                <a:gd name="T23" fmla="*/ 231 h 866"/>
                <a:gd name="T24" fmla="*/ 1552 w 2314"/>
                <a:gd name="T25" fmla="*/ 185 h 866"/>
                <a:gd name="T26" fmla="*/ 1626 w 2314"/>
                <a:gd name="T27" fmla="*/ 164 h 866"/>
                <a:gd name="T28" fmla="*/ 1703 w 2314"/>
                <a:gd name="T29" fmla="*/ 142 h 866"/>
                <a:gd name="T30" fmla="*/ 1777 w 2314"/>
                <a:gd name="T31" fmla="*/ 120 h 866"/>
                <a:gd name="T32" fmla="*/ 1853 w 2314"/>
                <a:gd name="T33" fmla="*/ 101 h 866"/>
                <a:gd name="T34" fmla="*/ 2006 w 2314"/>
                <a:gd name="T35" fmla="*/ 65 h 866"/>
                <a:gd name="T36" fmla="*/ 2083 w 2314"/>
                <a:gd name="T37" fmla="*/ 45 h 866"/>
                <a:gd name="T38" fmla="*/ 2162 w 2314"/>
                <a:gd name="T39" fmla="*/ 29 h 866"/>
                <a:gd name="T40" fmla="*/ 2238 w 2314"/>
                <a:gd name="T41" fmla="*/ 14 h 866"/>
                <a:gd name="T42" fmla="*/ 2314 w 2314"/>
                <a:gd name="T43" fmla="*/ 0 h 866"/>
                <a:gd name="T44" fmla="*/ 2314 w 2314"/>
                <a:gd name="T45" fmla="*/ 866 h 866"/>
                <a:gd name="T46" fmla="*/ 1156 w 2314"/>
                <a:gd name="T47" fmla="*/ 866 h 866"/>
                <a:gd name="T48" fmla="*/ 0 w 2314"/>
                <a:gd name="T49" fmla="*/ 866 h 86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2314"/>
                <a:gd name="T76" fmla="*/ 0 h 866"/>
                <a:gd name="T77" fmla="*/ 2314 w 2314"/>
                <a:gd name="T78" fmla="*/ 866 h 86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2314" h="866">
                  <a:moveTo>
                    <a:pt x="0" y="866"/>
                  </a:moveTo>
                  <a:lnTo>
                    <a:pt x="133" y="788"/>
                  </a:lnTo>
                  <a:lnTo>
                    <a:pt x="267" y="716"/>
                  </a:lnTo>
                  <a:lnTo>
                    <a:pt x="403" y="644"/>
                  </a:lnTo>
                  <a:lnTo>
                    <a:pt x="542" y="576"/>
                  </a:lnTo>
                  <a:lnTo>
                    <a:pt x="683" y="511"/>
                  </a:lnTo>
                  <a:lnTo>
                    <a:pt x="824" y="451"/>
                  </a:lnTo>
                  <a:lnTo>
                    <a:pt x="967" y="390"/>
                  </a:lnTo>
                  <a:lnTo>
                    <a:pt x="1039" y="361"/>
                  </a:lnTo>
                  <a:lnTo>
                    <a:pt x="1110" y="335"/>
                  </a:lnTo>
                  <a:lnTo>
                    <a:pt x="1256" y="282"/>
                  </a:lnTo>
                  <a:lnTo>
                    <a:pt x="1404" y="231"/>
                  </a:lnTo>
                  <a:lnTo>
                    <a:pt x="1552" y="185"/>
                  </a:lnTo>
                  <a:lnTo>
                    <a:pt x="1626" y="164"/>
                  </a:lnTo>
                  <a:lnTo>
                    <a:pt x="1703" y="142"/>
                  </a:lnTo>
                  <a:lnTo>
                    <a:pt x="1777" y="120"/>
                  </a:lnTo>
                  <a:lnTo>
                    <a:pt x="1853" y="101"/>
                  </a:lnTo>
                  <a:lnTo>
                    <a:pt x="2006" y="65"/>
                  </a:lnTo>
                  <a:lnTo>
                    <a:pt x="2083" y="45"/>
                  </a:lnTo>
                  <a:lnTo>
                    <a:pt x="2162" y="29"/>
                  </a:lnTo>
                  <a:lnTo>
                    <a:pt x="2238" y="14"/>
                  </a:lnTo>
                  <a:lnTo>
                    <a:pt x="2314" y="0"/>
                  </a:lnTo>
                  <a:lnTo>
                    <a:pt x="2314" y="866"/>
                  </a:lnTo>
                  <a:lnTo>
                    <a:pt x="1156" y="866"/>
                  </a:lnTo>
                  <a:lnTo>
                    <a:pt x="0" y="866"/>
                  </a:lnTo>
                  <a:close/>
                </a:path>
              </a:pathLst>
            </a:custGeom>
            <a:solidFill>
              <a:srgbClr val="C6D7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ZA"/>
            </a:p>
          </p:txBody>
        </p:sp>
        <p:sp>
          <p:nvSpPr>
            <p:cNvPr id="13330" name="Freeform 16"/>
            <p:cNvSpPr>
              <a:spLocks/>
            </p:cNvSpPr>
            <p:nvPr/>
          </p:nvSpPr>
          <p:spPr bwMode="auto">
            <a:xfrm>
              <a:off x="9494" y="15842"/>
              <a:ext cx="2314" cy="866"/>
            </a:xfrm>
            <a:custGeom>
              <a:avLst/>
              <a:gdLst>
                <a:gd name="T0" fmla="*/ 0 w 2314"/>
                <a:gd name="T1" fmla="*/ 866 h 866"/>
                <a:gd name="T2" fmla="*/ 267 w 2314"/>
                <a:gd name="T3" fmla="*/ 716 h 866"/>
                <a:gd name="T4" fmla="*/ 542 w 2314"/>
                <a:gd name="T5" fmla="*/ 576 h 866"/>
                <a:gd name="T6" fmla="*/ 824 w 2314"/>
                <a:gd name="T7" fmla="*/ 448 h 866"/>
                <a:gd name="T8" fmla="*/ 1110 w 2314"/>
                <a:gd name="T9" fmla="*/ 335 h 866"/>
                <a:gd name="T10" fmla="*/ 1404 w 2314"/>
                <a:gd name="T11" fmla="*/ 231 h 866"/>
                <a:gd name="T12" fmla="*/ 1552 w 2314"/>
                <a:gd name="T13" fmla="*/ 185 h 866"/>
                <a:gd name="T14" fmla="*/ 1703 w 2314"/>
                <a:gd name="T15" fmla="*/ 142 h 866"/>
                <a:gd name="T16" fmla="*/ 1853 w 2314"/>
                <a:gd name="T17" fmla="*/ 101 h 866"/>
                <a:gd name="T18" fmla="*/ 2006 w 2314"/>
                <a:gd name="T19" fmla="*/ 62 h 866"/>
                <a:gd name="T20" fmla="*/ 2314 w 2314"/>
                <a:gd name="T21" fmla="*/ 0 h 866"/>
                <a:gd name="T22" fmla="*/ 2314 w 2314"/>
                <a:gd name="T23" fmla="*/ 866 h 866"/>
                <a:gd name="T24" fmla="*/ 1156 w 2314"/>
                <a:gd name="T25" fmla="*/ 866 h 866"/>
                <a:gd name="T26" fmla="*/ 0 w 2314"/>
                <a:gd name="T27" fmla="*/ 866 h 86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2314"/>
                <a:gd name="T43" fmla="*/ 0 h 866"/>
                <a:gd name="T44" fmla="*/ 2314 w 2314"/>
                <a:gd name="T45" fmla="*/ 866 h 86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2314" h="866">
                  <a:moveTo>
                    <a:pt x="0" y="866"/>
                  </a:moveTo>
                  <a:lnTo>
                    <a:pt x="267" y="716"/>
                  </a:lnTo>
                  <a:lnTo>
                    <a:pt x="542" y="576"/>
                  </a:lnTo>
                  <a:lnTo>
                    <a:pt x="824" y="448"/>
                  </a:lnTo>
                  <a:lnTo>
                    <a:pt x="1110" y="335"/>
                  </a:lnTo>
                  <a:lnTo>
                    <a:pt x="1404" y="231"/>
                  </a:lnTo>
                  <a:lnTo>
                    <a:pt x="1552" y="185"/>
                  </a:lnTo>
                  <a:lnTo>
                    <a:pt x="1703" y="142"/>
                  </a:lnTo>
                  <a:lnTo>
                    <a:pt x="1853" y="101"/>
                  </a:lnTo>
                  <a:lnTo>
                    <a:pt x="2006" y="62"/>
                  </a:lnTo>
                  <a:lnTo>
                    <a:pt x="2314" y="0"/>
                  </a:lnTo>
                  <a:lnTo>
                    <a:pt x="2314" y="866"/>
                  </a:lnTo>
                  <a:lnTo>
                    <a:pt x="1156" y="866"/>
                  </a:lnTo>
                  <a:lnTo>
                    <a:pt x="0" y="866"/>
                  </a:lnTo>
                </a:path>
              </a:pathLst>
            </a:custGeom>
            <a:noFill/>
            <a:ln w="3175">
              <a:solidFill>
                <a:srgbClr val="00428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ZA"/>
            </a:p>
          </p:txBody>
        </p:sp>
      </p:grpSp>
      <p:pic>
        <p:nvPicPr>
          <p:cNvPr id="13316" name="Picture 17" descr="HSRC_logo(rgb)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9175" y="381000"/>
            <a:ext cx="1387475" cy="512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17" name="Text Box 18"/>
          <p:cNvSpPr txBox="1">
            <a:spLocks noChangeArrowheads="1"/>
          </p:cNvSpPr>
          <p:nvPr/>
        </p:nvSpPr>
        <p:spPr bwMode="auto">
          <a:xfrm>
            <a:off x="2786063" y="354013"/>
            <a:ext cx="3692525" cy="544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altLang="ja-JP" sz="1400">
                <a:solidFill>
                  <a:srgbClr val="004287"/>
                </a:solidFill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Human Sciences Research Council</a:t>
            </a:r>
          </a:p>
          <a:p>
            <a:pPr eaLnBrk="1" hangingPunct="1"/>
            <a:r>
              <a:rPr lang="en-US" altLang="ja-JP" sz="1400">
                <a:solidFill>
                  <a:srgbClr val="004287"/>
                </a:solidFill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Lekgotla la Dinyakisišo tša Semahlale tša Setho</a:t>
            </a:r>
          </a:p>
          <a:p>
            <a:pPr eaLnBrk="1" hangingPunct="1"/>
            <a:r>
              <a:rPr lang="en-US" altLang="ja-JP" sz="1400">
                <a:solidFill>
                  <a:srgbClr val="004287"/>
                </a:solidFill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Raad vir Geesteswetenskaplike Navorsing</a:t>
            </a:r>
          </a:p>
          <a:p>
            <a:pPr eaLnBrk="1" hangingPunct="1"/>
            <a:r>
              <a:rPr lang="en-US" altLang="ja-JP" sz="1400">
                <a:solidFill>
                  <a:srgbClr val="004287"/>
                </a:solidFill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Umkhandlu Wezokucwaninga Ngesayensi Yesintu</a:t>
            </a:r>
          </a:p>
          <a:p>
            <a:pPr eaLnBrk="1" hangingPunct="1"/>
            <a:r>
              <a:rPr lang="en-US" altLang="ja-JP" sz="1400">
                <a:solidFill>
                  <a:srgbClr val="004287"/>
                </a:solidFill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Ibhunga Lophando Ngenzulu-Lwazi Kantu</a:t>
            </a:r>
            <a:endParaRPr lang="en-US" sz="1400">
              <a:latin typeface="Times New Roman" pitchFamily="18" charset="0"/>
              <a:ea typeface="MS Mincho" pitchFamily="49" charset="-128"/>
              <a:cs typeface="Times New Roman" pitchFamily="18" charset="0"/>
            </a:endParaRPr>
          </a:p>
        </p:txBody>
      </p:sp>
      <p:sp>
        <p:nvSpPr>
          <p:cNvPr id="13318" name="Text Box 20"/>
          <p:cNvSpPr txBox="1">
            <a:spLocks noChangeArrowheads="1"/>
          </p:cNvSpPr>
          <p:nvPr/>
        </p:nvSpPr>
        <p:spPr bwMode="auto">
          <a:xfrm>
            <a:off x="1733550" y="3933056"/>
            <a:ext cx="5973763" cy="2308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sz="2000" b="1" dirty="0" smtClean="0">
                <a:solidFill>
                  <a:schemeClr val="accent1"/>
                </a:solidFill>
              </a:rPr>
              <a:t>Benjamin Roberts</a:t>
            </a:r>
          </a:p>
          <a:p>
            <a:pPr algn="ctr" eaLnBrk="1" hangingPunct="1"/>
            <a:endParaRPr lang="en-US" sz="2000" dirty="0"/>
          </a:p>
          <a:p>
            <a:pPr algn="ctr" eaLnBrk="1" hangingPunct="1"/>
            <a:r>
              <a:rPr lang="en-US" sz="2000" dirty="0" smtClean="0"/>
              <a:t>Research Colloquium on Post-School Education and Training (PSET) </a:t>
            </a:r>
            <a:endParaRPr lang="en-US" sz="2000" dirty="0"/>
          </a:p>
          <a:p>
            <a:pPr algn="ctr" eaLnBrk="1" hangingPunct="1"/>
            <a:endParaRPr lang="en-US" sz="2400" dirty="0"/>
          </a:p>
          <a:p>
            <a:pPr algn="ctr" eaLnBrk="1" hangingPunct="1"/>
            <a:r>
              <a:rPr lang="en-US" sz="2000" dirty="0"/>
              <a:t>4</a:t>
            </a:r>
            <a:r>
              <a:rPr lang="en-US" sz="2000" baseline="30000" dirty="0" smtClean="0"/>
              <a:t>th</a:t>
            </a:r>
            <a:r>
              <a:rPr lang="en-US" sz="2000" dirty="0" smtClean="0"/>
              <a:t> November 2014</a:t>
            </a:r>
          </a:p>
          <a:p>
            <a:pPr algn="ctr" eaLnBrk="1" hangingPunct="1"/>
            <a:r>
              <a:rPr lang="en-US" sz="2000" dirty="0" smtClean="0"/>
              <a:t>Pretoria</a:t>
            </a:r>
            <a:endParaRPr lang="en-US" sz="2000" dirty="0"/>
          </a:p>
        </p:txBody>
      </p:sp>
      <p:sp>
        <p:nvSpPr>
          <p:cNvPr id="6152" name="Text Box 21"/>
          <p:cNvSpPr txBox="1">
            <a:spLocks noChangeArrowheads="1"/>
          </p:cNvSpPr>
          <p:nvPr/>
        </p:nvSpPr>
        <p:spPr bwMode="auto">
          <a:xfrm>
            <a:off x="3043238" y="6299200"/>
            <a:ext cx="344487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www.hsrc.ac.za</a:t>
            </a:r>
          </a:p>
        </p:txBody>
      </p:sp>
      <p:pic>
        <p:nvPicPr>
          <p:cNvPr id="13320" name="Picture 22" descr="SASAS wordle 9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125" y="257175"/>
            <a:ext cx="1158875" cy="746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" name="Text Box 20"/>
          <p:cNvSpPr txBox="1">
            <a:spLocks noChangeArrowheads="1"/>
          </p:cNvSpPr>
          <p:nvPr/>
        </p:nvSpPr>
        <p:spPr bwMode="auto">
          <a:xfrm>
            <a:off x="1852613" y="2033588"/>
            <a:ext cx="5973762" cy="163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3400" b="1" dirty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South African Social Attitudes Survey (SASAS)</a:t>
            </a:r>
          </a:p>
          <a:p>
            <a:pPr algn="ctr">
              <a:defRPr/>
            </a:pPr>
            <a:r>
              <a:rPr lang="en-US" sz="3200" b="1" dirty="0">
                <a:solidFill>
                  <a:schemeClr val="accent4">
                    <a:lumMod val="75000"/>
                  </a:schemeClr>
                </a:solidFill>
              </a:rPr>
              <a:t>An Overview</a:t>
            </a:r>
          </a:p>
        </p:txBody>
      </p:sp>
    </p:spTree>
    <p:extLst>
      <p:ext uri="{BB962C8B-B14F-4D97-AF65-F5344CB8AC3E}">
        <p14:creationId xmlns:p14="http://schemas.microsoft.com/office/powerpoint/2010/main" val="2118620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contact information</a:t>
            </a:r>
          </a:p>
          <a:p>
            <a:pPr lvl="1"/>
            <a:r>
              <a:rPr lang="en-US" dirty="0" smtClean="0"/>
              <a:t>For more info, please contact us at</a:t>
            </a:r>
          </a:p>
          <a:p>
            <a:pPr>
              <a:buNone/>
            </a:pPr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t</a:t>
            </a:r>
            <a:r>
              <a:rPr lang="en-US" dirty="0" smtClean="0"/>
              <a:t>hank you</a:t>
            </a:r>
            <a:endParaRPr lang="en-US" dirty="0"/>
          </a:p>
        </p:txBody>
      </p:sp>
      <p:sp>
        <p:nvSpPr>
          <p:cNvPr id="5" name="TextBox 6"/>
          <p:cNvSpPr txBox="1">
            <a:spLocks noChangeArrowheads="1"/>
          </p:cNvSpPr>
          <p:nvPr/>
        </p:nvSpPr>
        <p:spPr bwMode="auto">
          <a:xfrm>
            <a:off x="3131840" y="4365104"/>
            <a:ext cx="5475287" cy="16619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eaLnBrk="1" hangingPunct="1"/>
            <a:r>
              <a:rPr lang="en-ZA" sz="2200" b="1" dirty="0" smtClean="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</a:rPr>
              <a:t>Benjamin </a:t>
            </a:r>
            <a:r>
              <a:rPr lang="en-ZA" sz="2200" b="1" dirty="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</a:rPr>
              <a:t>Roberts	</a:t>
            </a:r>
            <a:r>
              <a:rPr lang="en-ZA" sz="2200" b="1" dirty="0" err="1" smtClean="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</a:rPr>
              <a:t>Jarè</a:t>
            </a:r>
            <a:r>
              <a:rPr lang="en-ZA" sz="2200" b="1" dirty="0" smtClean="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</a:rPr>
              <a:t> </a:t>
            </a:r>
            <a:r>
              <a:rPr lang="en-ZA" sz="2200" b="1" dirty="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</a:rPr>
              <a:t>Struwig</a:t>
            </a:r>
          </a:p>
          <a:p>
            <a:pPr eaLnBrk="1" hangingPunct="1"/>
            <a:r>
              <a:rPr lang="en-ZA" sz="1600" dirty="0">
                <a:solidFill>
                  <a:schemeClr val="tx2"/>
                </a:solidFill>
                <a:latin typeface="+mn-lt"/>
                <a:ea typeface="+mn-ea"/>
              </a:rPr>
              <a:t>SASAS </a:t>
            </a:r>
            <a:r>
              <a:rPr lang="en-ZA" sz="1600" dirty="0" smtClean="0">
                <a:solidFill>
                  <a:schemeClr val="tx2"/>
                </a:solidFill>
                <a:latin typeface="+mn-lt"/>
                <a:ea typeface="+mn-ea"/>
              </a:rPr>
              <a:t>Coordinator</a:t>
            </a:r>
            <a:r>
              <a:rPr lang="en-ZA" sz="1600" dirty="0">
                <a:solidFill>
                  <a:schemeClr val="tx2"/>
                </a:solidFill>
                <a:latin typeface="+mn-lt"/>
                <a:ea typeface="+mn-ea"/>
              </a:rPr>
              <a:t>		SASAS </a:t>
            </a:r>
            <a:r>
              <a:rPr lang="en-ZA" sz="1600" dirty="0" smtClean="0">
                <a:solidFill>
                  <a:schemeClr val="tx2"/>
                </a:solidFill>
                <a:latin typeface="+mn-lt"/>
                <a:ea typeface="+mn-ea"/>
              </a:rPr>
              <a:t>Coordinator</a:t>
            </a:r>
            <a:endParaRPr lang="en-ZA" sz="1600" dirty="0">
              <a:solidFill>
                <a:schemeClr val="tx2"/>
              </a:solidFill>
              <a:latin typeface="+mn-lt"/>
              <a:ea typeface="+mn-ea"/>
            </a:endParaRPr>
          </a:p>
          <a:p>
            <a:pPr eaLnBrk="1" hangingPunct="1"/>
            <a:r>
              <a:rPr lang="en-ZA" sz="1600" dirty="0">
                <a:solidFill>
                  <a:schemeClr val="tx2"/>
                </a:solidFill>
                <a:latin typeface="+mn-lt"/>
                <a:ea typeface="+mn-ea"/>
              </a:rPr>
              <a:t>Tel: (031) 242 5606		Tel: (012) 302 2511</a:t>
            </a:r>
          </a:p>
          <a:p>
            <a:pPr eaLnBrk="1" hangingPunct="1"/>
            <a:r>
              <a:rPr lang="en-ZA" sz="1600" dirty="0">
                <a:solidFill>
                  <a:schemeClr val="tx2"/>
                </a:solidFill>
                <a:latin typeface="+mn-lt"/>
                <a:ea typeface="+mn-ea"/>
              </a:rPr>
              <a:t>Cell: 084 523 0374		Cell: 082 774 5749</a:t>
            </a:r>
          </a:p>
          <a:p>
            <a:pPr eaLnBrk="1" hangingPunct="1"/>
            <a:r>
              <a:rPr lang="en-ZA" sz="1600" dirty="0">
                <a:solidFill>
                  <a:schemeClr val="tx2"/>
                </a:solidFill>
                <a:latin typeface="+mn-lt"/>
                <a:ea typeface="+mn-ea"/>
              </a:rPr>
              <a:t>email: broberts@hsrc.ac.za	email: jstruwig@hsrc.ac.za</a:t>
            </a:r>
          </a:p>
          <a:p>
            <a:pPr eaLnBrk="1" hangingPunct="1"/>
            <a:r>
              <a:rPr lang="en-ZA" sz="1600" dirty="0">
                <a:solidFill>
                  <a:schemeClr val="tx2"/>
                </a:solidFill>
                <a:latin typeface="+mn-lt"/>
                <a:ea typeface="+mn-ea"/>
              </a:rPr>
              <a:t>	</a:t>
            </a:r>
          </a:p>
        </p:txBody>
      </p:sp>
    </p:spTree>
    <p:extLst>
      <p:ext uri="{BB962C8B-B14F-4D97-AF65-F5344CB8AC3E}">
        <p14:creationId xmlns:p14="http://schemas.microsoft.com/office/powerpoint/2010/main" val="2837019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itle 5"/>
          <p:cNvSpPr>
            <a:spLocks noGrp="1"/>
          </p:cNvSpPr>
          <p:nvPr>
            <p:ph type="title"/>
          </p:nvPr>
        </p:nvSpPr>
        <p:spPr>
          <a:xfrm>
            <a:off x="611188" y="450850"/>
            <a:ext cx="8229600" cy="777875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n-US" sz="3200" b="1" dirty="0" smtClean="0">
                <a:solidFill>
                  <a:schemeClr val="accent4">
                    <a:lumMod val="75000"/>
                  </a:schemeClr>
                </a:solidFill>
                <a:latin typeface="Calibri" pitchFamily="34" charset="0"/>
                <a:cs typeface="Calibri" pitchFamily="34" charset="0"/>
              </a:rPr>
              <a:t>South African Social Attitudes </a:t>
            </a:r>
            <a:br>
              <a:rPr lang="en-US" sz="3200" b="1" dirty="0" smtClean="0">
                <a:solidFill>
                  <a:schemeClr val="accent4">
                    <a:lumMod val="75000"/>
                  </a:schemeClr>
                </a:solidFill>
                <a:latin typeface="Calibri" pitchFamily="34" charset="0"/>
                <a:cs typeface="Calibri" pitchFamily="34" charset="0"/>
              </a:rPr>
            </a:br>
            <a:r>
              <a:rPr lang="en-US" sz="3200" b="1" dirty="0" smtClean="0">
                <a:solidFill>
                  <a:schemeClr val="accent4">
                    <a:lumMod val="75000"/>
                  </a:schemeClr>
                </a:solidFill>
                <a:latin typeface="Calibri" pitchFamily="34" charset="0"/>
                <a:cs typeface="Calibri" pitchFamily="34" charset="0"/>
              </a:rPr>
              <a:t>Survey (SASAS)</a:t>
            </a:r>
            <a:endParaRPr lang="en-GB" sz="3200" dirty="0" smtClean="0">
              <a:solidFill>
                <a:schemeClr val="accent4">
                  <a:lumMod val="75000"/>
                </a:schemeClr>
              </a:solidFill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14340" name="Picture 22" descr="SASAS wordle 9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32738" y="3175"/>
            <a:ext cx="1158875" cy="746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2"/>
          <p:cNvSpPr txBox="1">
            <a:spLocks noChangeArrowheads="1"/>
          </p:cNvSpPr>
          <p:nvPr/>
        </p:nvSpPr>
        <p:spPr bwMode="auto">
          <a:xfrm>
            <a:off x="755576" y="1255713"/>
            <a:ext cx="6889824" cy="535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tx2"/>
              </a:buClr>
              <a:defRPr/>
            </a:pPr>
            <a:r>
              <a:rPr lang="en-GB" sz="2000" u="sng" kern="0" dirty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History</a:t>
            </a:r>
            <a:r>
              <a:rPr lang="en-GB" sz="2000" kern="0" dirty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: </a:t>
            </a:r>
          </a:p>
          <a:p>
            <a:pPr marL="342900" indent="-342900">
              <a:spcBef>
                <a:spcPct val="20000"/>
              </a:spcBef>
              <a:buClr>
                <a:schemeClr val="tx2"/>
              </a:buClr>
              <a:buFontTx/>
              <a:buChar char="•"/>
              <a:defRPr/>
            </a:pPr>
            <a:r>
              <a:rPr lang="en-US" sz="2000" kern="0" dirty="0">
                <a:latin typeface="Calibri" pitchFamily="34" charset="0"/>
                <a:ea typeface="ＭＳ Ｐゴシック" pitchFamily="34" charset="-128"/>
                <a:cs typeface="Calibri" pitchFamily="34" charset="0"/>
              </a:rPr>
              <a:t>Repeated cross-sectional survey</a:t>
            </a:r>
          </a:p>
          <a:p>
            <a:pPr marL="342900" indent="-342900">
              <a:spcBef>
                <a:spcPct val="20000"/>
              </a:spcBef>
              <a:buClr>
                <a:schemeClr val="tx2"/>
              </a:buClr>
              <a:buFontTx/>
              <a:buChar char="•"/>
              <a:defRPr/>
            </a:pPr>
            <a:r>
              <a:rPr lang="en-US" sz="2000" kern="0" dirty="0">
                <a:latin typeface="Calibri" pitchFamily="34" charset="0"/>
                <a:ea typeface="ＭＳ Ｐゴシック" pitchFamily="34" charset="-128"/>
                <a:cs typeface="Calibri" pitchFamily="34" charset="0"/>
              </a:rPr>
              <a:t>Conducted annually </a:t>
            </a:r>
            <a:r>
              <a:rPr lang="en-GB" sz="2000" kern="0" dirty="0">
                <a:latin typeface="Calibri" pitchFamily="34" charset="0"/>
                <a:ea typeface="ＭＳ Ｐゴシック" pitchFamily="34" charset="-128"/>
                <a:cs typeface="Calibri" pitchFamily="34" charset="0"/>
              </a:rPr>
              <a:t>since 2003. Round </a:t>
            </a:r>
            <a:r>
              <a:rPr lang="en-GB" sz="2000" kern="0" dirty="0" smtClean="0">
                <a:latin typeface="Calibri" pitchFamily="34" charset="0"/>
                <a:ea typeface="ＭＳ Ｐゴシック" pitchFamily="34" charset="-128"/>
                <a:cs typeface="Calibri" pitchFamily="34" charset="0"/>
              </a:rPr>
              <a:t>11 </a:t>
            </a:r>
            <a:r>
              <a:rPr lang="en-GB" sz="2000" kern="0" dirty="0">
                <a:latin typeface="Calibri" pitchFamily="34" charset="0"/>
                <a:ea typeface="ＭＳ Ｐゴシック" pitchFamily="34" charset="-128"/>
                <a:cs typeface="Calibri" pitchFamily="34" charset="0"/>
              </a:rPr>
              <a:t>in late </a:t>
            </a:r>
            <a:r>
              <a:rPr lang="en-GB" sz="2000" kern="0" dirty="0" smtClean="0">
                <a:latin typeface="Calibri" pitchFamily="34" charset="0"/>
                <a:ea typeface="ＭＳ Ｐゴシック" pitchFamily="34" charset="-128"/>
                <a:cs typeface="Calibri" pitchFamily="34" charset="0"/>
              </a:rPr>
              <a:t>2013</a:t>
            </a:r>
            <a:endParaRPr lang="en-GB" sz="2000" kern="0" dirty="0">
              <a:latin typeface="Calibri" pitchFamily="34" charset="0"/>
              <a:ea typeface="ＭＳ Ｐゴシック" pitchFamily="34" charset="-128"/>
              <a:cs typeface="Calibri" pitchFamily="34" charset="0"/>
            </a:endParaRPr>
          </a:p>
          <a:p>
            <a:pPr marL="342900" indent="-342900">
              <a:spcBef>
                <a:spcPct val="20000"/>
              </a:spcBef>
              <a:buClr>
                <a:schemeClr val="tx2"/>
              </a:buClr>
              <a:buFontTx/>
              <a:buChar char="•"/>
              <a:defRPr/>
            </a:pPr>
            <a:r>
              <a:rPr lang="en-GB" sz="2000" kern="0" dirty="0">
                <a:latin typeface="Calibri" pitchFamily="34" charset="0"/>
                <a:ea typeface="ＭＳ Ｐゴシック" pitchFamily="34" charset="-128"/>
                <a:cs typeface="Calibri" pitchFamily="34" charset="0"/>
              </a:rPr>
              <a:t>Developed with international and local assistance</a:t>
            </a:r>
          </a:p>
          <a:p>
            <a:pPr marL="342900" indent="-342900">
              <a:spcBef>
                <a:spcPct val="20000"/>
              </a:spcBef>
              <a:buClr>
                <a:schemeClr val="tx2"/>
              </a:buClr>
              <a:buFontTx/>
              <a:buChar char="•"/>
              <a:defRPr/>
            </a:pPr>
            <a:r>
              <a:rPr lang="en-GB" sz="2000" kern="0" dirty="0">
                <a:latin typeface="Calibri" pitchFamily="34" charset="0"/>
                <a:ea typeface="ＭＳ Ｐゴシック" pitchFamily="34" charset="-128"/>
                <a:cs typeface="Calibri" pitchFamily="34" charset="0"/>
              </a:rPr>
              <a:t>Modelled on similar long-standing attitudinal survey series in the UK (BSA), USA (GSS) and Germany (ALLBUS)</a:t>
            </a:r>
          </a:p>
          <a:p>
            <a:pPr marL="342900" indent="-342900">
              <a:spcBef>
                <a:spcPct val="20000"/>
              </a:spcBef>
              <a:buClr>
                <a:schemeClr val="tx2"/>
              </a:buClr>
              <a:buFontTx/>
              <a:buChar char="•"/>
              <a:defRPr/>
            </a:pPr>
            <a:endParaRPr lang="en-GB" sz="2000" kern="0" dirty="0">
              <a:latin typeface="Calibri" pitchFamily="34" charset="0"/>
              <a:ea typeface="ＭＳ Ｐゴシック" pitchFamily="34" charset="-128"/>
              <a:cs typeface="Calibri" pitchFamily="34" charset="0"/>
            </a:endParaRPr>
          </a:p>
          <a:p>
            <a:pPr marL="342900" indent="-342900">
              <a:spcBef>
                <a:spcPct val="20000"/>
              </a:spcBef>
              <a:buClr>
                <a:schemeClr val="tx2"/>
              </a:buClr>
              <a:defRPr/>
            </a:pPr>
            <a:r>
              <a:rPr lang="en-GB" sz="2000" u="sng" kern="0" dirty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Broad aims:</a:t>
            </a:r>
          </a:p>
          <a:p>
            <a:pPr marL="342900" indent="-342900">
              <a:spcBef>
                <a:spcPct val="20000"/>
              </a:spcBef>
              <a:buClr>
                <a:schemeClr val="tx2"/>
              </a:buClr>
              <a:buFontTx/>
              <a:buChar char="•"/>
              <a:defRPr/>
            </a:pPr>
            <a:r>
              <a:rPr lang="en-GB" sz="2000" kern="0" dirty="0">
                <a:latin typeface="Calibri" pitchFamily="34" charset="0"/>
                <a:ea typeface="ＭＳ Ｐゴシック" pitchFamily="34" charset="-128"/>
                <a:cs typeface="Calibri" pitchFamily="34" charset="0"/>
              </a:rPr>
              <a:t>Produce rigorous trend data about changes in people’s underlying values</a:t>
            </a:r>
          </a:p>
          <a:p>
            <a:pPr marL="342900" lvl="1" indent="-342900">
              <a:spcBef>
                <a:spcPct val="20000"/>
              </a:spcBef>
              <a:buClr>
                <a:schemeClr val="tx2"/>
              </a:buClr>
              <a:buFontTx/>
              <a:buChar char="•"/>
              <a:tabLst>
                <a:tab pos="2667000" algn="l"/>
              </a:tabLst>
              <a:defRPr/>
            </a:pPr>
            <a:r>
              <a:rPr lang="en-GB" sz="2000" kern="0" dirty="0">
                <a:latin typeface="Calibri" pitchFamily="34" charset="0"/>
                <a:ea typeface="ＭＳ Ｐゴシック" pitchFamily="34" charset="-128"/>
                <a:cs typeface="Calibri" pitchFamily="34" charset="0"/>
              </a:rPr>
              <a:t>Achieve recognition for reliable social indicators and attitudinal measures</a:t>
            </a:r>
          </a:p>
          <a:p>
            <a:pPr marL="342900" lvl="1" indent="-342900">
              <a:spcBef>
                <a:spcPct val="20000"/>
              </a:spcBef>
              <a:buClr>
                <a:schemeClr val="tx2"/>
              </a:buClr>
              <a:buFontTx/>
              <a:buChar char="•"/>
              <a:tabLst>
                <a:tab pos="2667000" algn="l"/>
              </a:tabLst>
              <a:defRPr/>
            </a:pPr>
            <a:r>
              <a:rPr lang="en-GB" sz="2000" kern="0" dirty="0">
                <a:latin typeface="Calibri" pitchFamily="34" charset="0"/>
                <a:ea typeface="ＭＳ Ｐゴシック" pitchFamily="34" charset="-128"/>
                <a:cs typeface="Calibri" pitchFamily="34" charset="0"/>
              </a:rPr>
              <a:t>Increase collaboration with cross-national surveys to provide a comparative component to our understanding of our society </a:t>
            </a:r>
          </a:p>
          <a:p>
            <a:pPr marL="342900" indent="-342900">
              <a:spcBef>
                <a:spcPct val="20000"/>
              </a:spcBef>
              <a:buClr>
                <a:schemeClr val="tx2"/>
              </a:buClr>
              <a:buFontTx/>
              <a:buChar char="•"/>
              <a:defRPr/>
            </a:pPr>
            <a:endParaRPr lang="en-GB" sz="2000" kern="0" dirty="0">
              <a:solidFill>
                <a:schemeClr val="tx2"/>
              </a:solidFill>
              <a:latin typeface="+mn-lt"/>
            </a:endParaRPr>
          </a:p>
          <a:p>
            <a:pPr marL="342900" indent="-342900">
              <a:spcBef>
                <a:spcPct val="20000"/>
              </a:spcBef>
              <a:buClr>
                <a:schemeClr val="tx2"/>
              </a:buClr>
              <a:buFontTx/>
              <a:buChar char="•"/>
              <a:defRPr/>
            </a:pPr>
            <a:endParaRPr lang="en-GB" sz="2000" kern="0" dirty="0">
              <a:solidFill>
                <a:schemeClr val="tx2"/>
              </a:solidFill>
              <a:latin typeface="+mn-lt"/>
            </a:endParaRPr>
          </a:p>
        </p:txBody>
      </p:sp>
      <p:grpSp>
        <p:nvGrpSpPr>
          <p:cNvPr id="14342" name="Group 6"/>
          <p:cNvGrpSpPr>
            <a:grpSpLocks noChangeAspect="1"/>
          </p:cNvGrpSpPr>
          <p:nvPr/>
        </p:nvGrpSpPr>
        <p:grpSpPr bwMode="auto">
          <a:xfrm>
            <a:off x="7580313" y="1685925"/>
            <a:ext cx="1370012" cy="4686300"/>
            <a:chOff x="6961188" y="138113"/>
            <a:chExt cx="2016125" cy="6594475"/>
          </a:xfrm>
        </p:grpSpPr>
        <p:pic>
          <p:nvPicPr>
            <p:cNvPr id="8" name="Picture 7" descr="Master sample 1"/>
            <p:cNvPicPr>
              <a:picLocks noChangeAspect="1" noChangeArrowheads="1"/>
            </p:cNvPicPr>
            <p:nvPr/>
          </p:nvPicPr>
          <p:blipFill>
            <a:blip r:embed="rId4" cstate="print"/>
            <a:srcRect l="3297" t="4207" r="19507" b="12984"/>
            <a:stretch>
              <a:fillRect/>
            </a:stretch>
          </p:blipFill>
          <p:spPr bwMode="auto">
            <a:xfrm>
              <a:off x="6961188" y="138113"/>
              <a:ext cx="2016125" cy="15795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blurRad="107950" dist="12700" dir="5400000" algn="ctr">
                <a:srgbClr val="000000"/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0"/>
              </a:lightRig>
            </a:scene3d>
            <a:sp3d contourW="44450" prstMaterial="matte">
              <a:bevelT w="63500" h="63500" prst="artDeco"/>
              <a:contourClr>
                <a:srgbClr val="FFFFFF"/>
              </a:contourClr>
            </a:sp3d>
          </p:spPr>
        </p:pic>
        <p:pic>
          <p:nvPicPr>
            <p:cNvPr id="9" name="Picture 8" descr="Fieldwork photos JareS3"/>
            <p:cNvPicPr>
              <a:picLocks noChangeAspect="1" noChangeArrowheads="1"/>
            </p:cNvPicPr>
            <p:nvPr/>
          </p:nvPicPr>
          <p:blipFill>
            <a:blip r:embed="rId5" cstate="print"/>
            <a:stretch>
              <a:fillRect/>
            </a:stretch>
          </p:blipFill>
          <p:spPr bwMode="auto">
            <a:xfrm>
              <a:off x="6961188" y="1924050"/>
              <a:ext cx="2016125" cy="1387475"/>
            </a:xfrm>
            <a:prstGeom prst="rect">
              <a:avLst/>
            </a:prstGeom>
            <a:noFill/>
            <a:ln>
              <a:noFill/>
            </a:ln>
            <a:effectLst>
              <a:outerShdw blurRad="107950" dist="12700" dir="5400000" algn="ctr">
                <a:srgbClr val="000000"/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0"/>
              </a:lightRig>
            </a:scene3d>
            <a:sp3d contourW="44450" prstMaterial="matte">
              <a:bevelT w="63500" h="63500" prst="artDeco"/>
              <a:contourClr>
                <a:srgbClr val="FFFFFF"/>
              </a:contourClr>
            </a:sp3d>
          </p:spPr>
        </p:pic>
        <p:pic>
          <p:nvPicPr>
            <p:cNvPr id="10" name="Picture 9" descr="Fieldwork photos JareS4"/>
            <p:cNvPicPr>
              <a:picLocks noChangeAspect="1" noChangeArrowheads="1"/>
            </p:cNvPicPr>
            <p:nvPr/>
          </p:nvPicPr>
          <p:blipFill>
            <a:blip r:embed="rId6" cstate="print"/>
            <a:stretch>
              <a:fillRect/>
            </a:stretch>
          </p:blipFill>
          <p:spPr bwMode="auto">
            <a:xfrm>
              <a:off x="6961188" y="3517900"/>
              <a:ext cx="2016125" cy="1301750"/>
            </a:xfrm>
            <a:prstGeom prst="rect">
              <a:avLst/>
            </a:prstGeom>
            <a:noFill/>
            <a:ln>
              <a:noFill/>
            </a:ln>
            <a:effectLst>
              <a:outerShdw blurRad="107950" dist="12700" dir="5400000" algn="ctr">
                <a:srgbClr val="000000"/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0"/>
              </a:lightRig>
            </a:scene3d>
            <a:sp3d contourW="44450" prstMaterial="matte">
              <a:bevelT w="63500" h="63500" prst="artDeco"/>
              <a:contourClr>
                <a:srgbClr val="FFFFFF"/>
              </a:contourClr>
            </a:sp3d>
          </p:spPr>
        </p:pic>
        <p:pic>
          <p:nvPicPr>
            <p:cNvPr id="11" name="Picture 10" descr="Opinions"/>
            <p:cNvPicPr>
              <a:picLocks noChangeAspect="1" noChangeArrowheads="1"/>
            </p:cNvPicPr>
            <p:nvPr/>
          </p:nvPicPr>
          <p:blipFill>
            <a:blip r:embed="rId7" cstate="print"/>
            <a:srcRect t="3596" b="29157"/>
            <a:stretch>
              <a:fillRect/>
            </a:stretch>
          </p:blipFill>
          <p:spPr bwMode="auto">
            <a:xfrm>
              <a:off x="6961188" y="5024438"/>
              <a:ext cx="2016125" cy="1708150"/>
            </a:xfrm>
            <a:prstGeom prst="rect">
              <a:avLst/>
            </a:prstGeom>
            <a:noFill/>
            <a:ln>
              <a:noFill/>
            </a:ln>
            <a:effectLst>
              <a:outerShdw blurRad="107950" dist="12700" dir="5400000" algn="ctr">
                <a:srgbClr val="000000"/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0"/>
              </a:lightRig>
            </a:scene3d>
            <a:sp3d contourW="44450" prstMaterial="matte">
              <a:bevelT w="63500" h="63500" prst="artDeco"/>
              <a:contourClr>
                <a:srgbClr val="FFFFFF"/>
              </a:contourClr>
            </a:sp3d>
          </p:spPr>
        </p:pic>
      </p:grpSp>
    </p:spTree>
    <p:extLst>
      <p:ext uri="{BB962C8B-B14F-4D97-AF65-F5344CB8AC3E}">
        <p14:creationId xmlns:p14="http://schemas.microsoft.com/office/powerpoint/2010/main" val="223000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itle 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17537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3400" b="1" dirty="0">
                <a:solidFill>
                  <a:schemeClr val="accent4">
                    <a:lumMod val="75000"/>
                  </a:schemeClr>
                </a:solidFill>
                <a:latin typeface="Calibri" pitchFamily="34" charset="0"/>
                <a:cs typeface="Calibri" pitchFamily="34" charset="0"/>
              </a:rPr>
              <a:t>Sample</a:t>
            </a:r>
            <a:r>
              <a:rPr lang="en-GB" sz="3400" b="1" dirty="0" smtClean="0">
                <a:solidFill>
                  <a:schemeClr val="accent2">
                    <a:lumMod val="75000"/>
                  </a:schemeClr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GB" sz="3400" b="1" dirty="0">
                <a:solidFill>
                  <a:schemeClr val="accent4">
                    <a:lumMod val="75000"/>
                  </a:schemeClr>
                </a:solidFill>
                <a:latin typeface="Calibri" pitchFamily="34" charset="0"/>
                <a:cs typeface="Calibri" pitchFamily="34" charset="0"/>
              </a:rPr>
              <a:t>design</a:t>
            </a:r>
          </a:p>
        </p:txBody>
      </p:sp>
      <p:pic>
        <p:nvPicPr>
          <p:cNvPr id="15364" name="Picture 22" descr="SASAS wordle 9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34288" y="14288"/>
            <a:ext cx="1158875" cy="746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Rectangle 3"/>
          <p:cNvSpPr txBox="1">
            <a:spLocks noChangeArrowheads="1"/>
          </p:cNvSpPr>
          <p:nvPr/>
        </p:nvSpPr>
        <p:spPr bwMode="auto">
          <a:xfrm>
            <a:off x="683568" y="1089025"/>
            <a:ext cx="6767513" cy="6292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eaLnBrk="0" hangingPunct="0">
              <a:spcBef>
                <a:spcPct val="20000"/>
              </a:spcBef>
              <a:buClr>
                <a:schemeClr val="tx2"/>
              </a:buClr>
              <a:buFontTx/>
              <a:buChar char="•"/>
              <a:defRPr/>
            </a:pPr>
            <a:r>
              <a:rPr lang="en-GB" sz="2400" b="1" dirty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Sampling frame: </a:t>
            </a:r>
            <a:r>
              <a:rPr lang="en-ZA" sz="2400" dirty="0">
                <a:latin typeface="Calibri" pitchFamily="34" charset="0"/>
                <a:cs typeface="Calibri" pitchFamily="34" charset="0"/>
              </a:rPr>
              <a:t>Each SASAS round consists of a nationally representative sample of 7,000 individuals aged 16 and older in private households across the 9 provinces </a:t>
            </a:r>
          </a:p>
          <a:p>
            <a:pPr marL="342900" indent="-342900" eaLnBrk="0" hangingPunct="0">
              <a:spcBef>
                <a:spcPct val="20000"/>
              </a:spcBef>
              <a:buClr>
                <a:schemeClr val="tx2"/>
              </a:buClr>
              <a:buFontTx/>
              <a:buChar char="•"/>
              <a:defRPr/>
            </a:pPr>
            <a:r>
              <a:rPr lang="en-ZA" sz="2400" dirty="0">
                <a:latin typeface="Calibri" pitchFamily="34" charset="0"/>
                <a:cs typeface="Calibri" pitchFamily="34" charset="0"/>
              </a:rPr>
              <a:t>500 Census enumeration areas (EAs) are drawn as primary sampling units (PSUs)</a:t>
            </a:r>
          </a:p>
          <a:p>
            <a:pPr marL="800100" lvl="1" indent="-342900" eaLnBrk="0" hangingPunct="0">
              <a:spcBef>
                <a:spcPct val="20000"/>
              </a:spcBef>
              <a:buClr>
                <a:schemeClr val="tx2"/>
              </a:buClr>
              <a:buFontTx/>
              <a:buChar char="•"/>
              <a:defRPr/>
            </a:pPr>
            <a:r>
              <a:rPr lang="en-US" sz="2000" dirty="0">
                <a:latin typeface="Calibri" pitchFamily="34" charset="0"/>
                <a:cs typeface="Calibri" pitchFamily="34" charset="0"/>
              </a:rPr>
              <a:t>Then, 14 visiting points are selected in each EA </a:t>
            </a:r>
          </a:p>
          <a:p>
            <a:pPr marL="800100" lvl="1" indent="-342900" eaLnBrk="0" hangingPunct="0">
              <a:spcBef>
                <a:spcPct val="20000"/>
              </a:spcBef>
              <a:buClr>
                <a:schemeClr val="tx2"/>
              </a:buClr>
              <a:buFontTx/>
              <a:buChar char="•"/>
              <a:defRPr/>
            </a:pPr>
            <a:r>
              <a:rPr lang="en-US" sz="2000" dirty="0">
                <a:latin typeface="Calibri" pitchFamily="34" charset="0"/>
                <a:cs typeface="Calibri" pitchFamily="34" charset="0"/>
              </a:rPr>
              <a:t>Lastly, one eligible respondent is randomly chosen</a:t>
            </a:r>
            <a:endParaRPr lang="en-ZA" sz="2000" dirty="0">
              <a:latin typeface="Calibri" pitchFamily="34" charset="0"/>
              <a:cs typeface="Calibri" pitchFamily="34" charset="0"/>
            </a:endParaRPr>
          </a:p>
          <a:p>
            <a:pPr marL="342900" indent="-342900" eaLnBrk="0" hangingPunct="0">
              <a:spcBef>
                <a:spcPct val="20000"/>
              </a:spcBef>
              <a:buClr>
                <a:schemeClr val="tx2"/>
              </a:buClr>
              <a:buFontTx/>
              <a:buChar char="•"/>
              <a:defRPr/>
            </a:pPr>
            <a:r>
              <a:rPr lang="en-US" sz="2400" b="1" dirty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Split sample design </a:t>
            </a:r>
            <a:r>
              <a:rPr lang="en-US" sz="2400" dirty="0">
                <a:latin typeface="Calibri" pitchFamily="34" charset="0"/>
                <a:cs typeface="Calibri" pitchFamily="34" charset="0"/>
              </a:rPr>
              <a:t>is used: </a:t>
            </a:r>
          </a:p>
          <a:p>
            <a:pPr marL="800100" lvl="1" indent="-342900" eaLnBrk="0" hangingPunct="0">
              <a:spcBef>
                <a:spcPct val="20000"/>
              </a:spcBef>
              <a:buClr>
                <a:schemeClr val="tx2"/>
              </a:buClr>
              <a:buFontTx/>
              <a:buChar char="•"/>
              <a:defRPr/>
            </a:pPr>
            <a:r>
              <a:rPr lang="en-US" sz="2000" dirty="0">
                <a:latin typeface="Calibri" pitchFamily="34" charset="0"/>
                <a:cs typeface="Calibri" pitchFamily="34" charset="0"/>
              </a:rPr>
              <a:t>Two questionnaires are administered to </a:t>
            </a:r>
            <a:r>
              <a:rPr lang="en-ZA" sz="2000" dirty="0">
                <a:latin typeface="Calibri" pitchFamily="34" charset="0"/>
                <a:cs typeface="Calibri" pitchFamily="34" charset="0"/>
              </a:rPr>
              <a:t>3,500 target respondents each to </a:t>
            </a:r>
            <a:r>
              <a:rPr lang="en-US" sz="2000" dirty="0">
                <a:latin typeface="Calibri" pitchFamily="34" charset="0"/>
                <a:cs typeface="Calibri" pitchFamily="34" charset="0"/>
              </a:rPr>
              <a:t>allow for increased content</a:t>
            </a:r>
          </a:p>
          <a:p>
            <a:pPr marL="800100" lvl="1" indent="-342900" eaLnBrk="0" hangingPunct="0">
              <a:spcBef>
                <a:spcPct val="20000"/>
              </a:spcBef>
              <a:buClr>
                <a:schemeClr val="tx2"/>
              </a:buClr>
              <a:buFontTx/>
              <a:buChar char="•"/>
              <a:defRPr/>
            </a:pPr>
            <a:r>
              <a:rPr lang="en-ZA" sz="2000" dirty="0">
                <a:latin typeface="Calibri" pitchFamily="34" charset="0"/>
                <a:cs typeface="Calibri" pitchFamily="34" charset="0"/>
              </a:rPr>
              <a:t>2012: 3 questionnaires used due to DST supported special family-focused instrument</a:t>
            </a:r>
          </a:p>
          <a:p>
            <a:pPr marL="342900" indent="-342900" eaLnBrk="0" hangingPunct="0"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charset="0"/>
              <a:buChar char="•"/>
              <a:tabLst>
                <a:tab pos="2667000" algn="l"/>
              </a:tabLst>
              <a:defRPr/>
            </a:pPr>
            <a:r>
              <a:rPr lang="en-US" sz="2400" b="1" dirty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Mode of interview</a:t>
            </a:r>
            <a:r>
              <a:rPr lang="en-US" sz="2400" dirty="0">
                <a:latin typeface="Calibri" pitchFamily="34" charset="0"/>
                <a:cs typeface="Calibri" pitchFamily="34" charset="0"/>
              </a:rPr>
              <a:t>: face-to-face</a:t>
            </a:r>
          </a:p>
          <a:p>
            <a:pPr marL="342900" indent="-342900" eaLnBrk="0" hangingPunct="0">
              <a:spcBef>
                <a:spcPct val="20000"/>
              </a:spcBef>
              <a:buClr>
                <a:schemeClr val="tx2"/>
              </a:buClr>
              <a:buFontTx/>
              <a:buChar char="•"/>
              <a:defRPr/>
            </a:pPr>
            <a:r>
              <a:rPr lang="en-US" sz="2400" b="1" dirty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Data collection</a:t>
            </a:r>
            <a:r>
              <a:rPr lang="en-US" sz="2400" kern="0" dirty="0">
                <a:latin typeface="Calibri" pitchFamily="34" charset="0"/>
                <a:ea typeface="ＭＳ Ｐゴシック" pitchFamily="34" charset="-128"/>
                <a:cs typeface="Calibri" pitchFamily="34" charset="0"/>
              </a:rPr>
              <a:t>: Oct-Dec each year</a:t>
            </a:r>
          </a:p>
        </p:txBody>
      </p:sp>
      <p:graphicFrame>
        <p:nvGraphicFramePr>
          <p:cNvPr id="11" name="Diagram 10"/>
          <p:cNvGraphicFramePr/>
          <p:nvPr>
            <p:extLst>
              <p:ext uri="{D42A27DB-BD31-4B8C-83A1-F6EECF244321}">
                <p14:modId xmlns:p14="http://schemas.microsoft.com/office/powerpoint/2010/main" val="2680881229"/>
              </p:ext>
            </p:extLst>
          </p:nvPr>
        </p:nvGraphicFramePr>
        <p:xfrm>
          <a:off x="7469435" y="1606320"/>
          <a:ext cx="1472587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41980081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itle 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17537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n-GB" b="1" dirty="0" smtClean="0">
                <a:solidFill>
                  <a:schemeClr val="accent1"/>
                </a:solidFill>
                <a:latin typeface="Calibri" pitchFamily="34" charset="0"/>
                <a:cs typeface="Calibri" pitchFamily="34" charset="0"/>
              </a:rPr>
              <a:t>SASAS content</a:t>
            </a:r>
            <a:endParaRPr lang="en-GB" dirty="0" smtClean="0">
              <a:solidFill>
                <a:schemeClr val="accent1"/>
              </a:solidFill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16388" name="Picture 22" descr="SASAS wordle 9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34288" y="14288"/>
            <a:ext cx="1158875" cy="746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89" name="Rectangle 3"/>
          <p:cNvSpPr txBox="1">
            <a:spLocks noChangeArrowheads="1"/>
          </p:cNvSpPr>
          <p:nvPr/>
        </p:nvSpPr>
        <p:spPr bwMode="auto">
          <a:xfrm>
            <a:off x="827584" y="1089025"/>
            <a:ext cx="8019554" cy="535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800100" indent="-34290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buClr>
                <a:schemeClr val="tx2"/>
              </a:buClr>
              <a:buFontTx/>
              <a:buChar char="•"/>
            </a:pPr>
            <a:r>
              <a:rPr lang="en-US" sz="2400" b="1" dirty="0">
                <a:solidFill>
                  <a:srgbClr val="FF0000"/>
                </a:solidFill>
                <a:latin typeface="Calibri" pitchFamily="34" charset="0"/>
                <a:ea typeface="Calibri" pitchFamily="34" charset="0"/>
                <a:cs typeface="Calibri" pitchFamily="34" charset="0"/>
              </a:rPr>
              <a:t>Questionnaires contain</a:t>
            </a:r>
            <a:r>
              <a:rPr lang="en-US" sz="2400" dirty="0">
                <a:latin typeface="Calibri" pitchFamily="34" charset="0"/>
                <a:ea typeface="Calibri" pitchFamily="34" charset="0"/>
                <a:cs typeface="Calibri" pitchFamily="34" charset="0"/>
              </a:rPr>
              <a:t>:</a:t>
            </a:r>
          </a:p>
          <a:p>
            <a:pPr lvl="1" eaLnBrk="1" hangingPunct="1">
              <a:spcBef>
                <a:spcPct val="20000"/>
              </a:spcBef>
              <a:buClr>
                <a:schemeClr val="tx2"/>
              </a:buClr>
              <a:buFontTx/>
              <a:buChar char="•"/>
            </a:pPr>
            <a:r>
              <a:rPr lang="en-US" sz="2000" dirty="0">
                <a:latin typeface="Calibri" pitchFamily="34" charset="0"/>
                <a:ea typeface="Calibri" pitchFamily="34" charset="0"/>
                <a:cs typeface="Calibri" pitchFamily="34" charset="0"/>
              </a:rPr>
              <a:t>A </a:t>
            </a:r>
            <a:r>
              <a:rPr lang="en-US" sz="2000" u="sng" dirty="0">
                <a:latin typeface="Calibri" pitchFamily="34" charset="0"/>
                <a:ea typeface="Calibri" pitchFamily="34" charset="0"/>
                <a:cs typeface="Calibri" pitchFamily="34" charset="0"/>
              </a:rPr>
              <a:t>core module</a:t>
            </a:r>
            <a:r>
              <a:rPr lang="en-US" sz="2000" dirty="0">
                <a:latin typeface="Calibri" pitchFamily="34" charset="0"/>
                <a:ea typeface="Calibri" pitchFamily="34" charset="0"/>
                <a:cs typeface="Calibri" pitchFamily="34" charset="0"/>
              </a:rPr>
              <a:t>, repeated each round to monitor change and continuity in a variety of socio-economic, political and cultural variables </a:t>
            </a:r>
          </a:p>
          <a:p>
            <a:pPr lvl="1" eaLnBrk="1" hangingPunct="1">
              <a:spcBef>
                <a:spcPct val="20000"/>
              </a:spcBef>
              <a:buClr>
                <a:schemeClr val="tx2"/>
              </a:buClr>
              <a:buFontTx/>
              <a:buChar char="•"/>
            </a:pPr>
            <a:r>
              <a:rPr lang="en-US" sz="2000" u="sng" dirty="0">
                <a:latin typeface="Calibri" pitchFamily="34" charset="0"/>
                <a:ea typeface="Calibri" pitchFamily="34" charset="0"/>
                <a:cs typeface="Calibri" pitchFamily="34" charset="0"/>
              </a:rPr>
              <a:t>Rotating modules </a:t>
            </a:r>
            <a:r>
              <a:rPr lang="en-US" sz="2000" dirty="0">
                <a:latin typeface="Calibri" pitchFamily="34" charset="0"/>
                <a:ea typeface="Calibri" pitchFamily="34" charset="0"/>
                <a:cs typeface="Calibri" pitchFamily="34" charset="0"/>
              </a:rPr>
              <a:t>on specific themes to provide detailed attitudinal evidence to inform policy and academic debate</a:t>
            </a:r>
          </a:p>
          <a:p>
            <a:pPr lvl="1" eaLnBrk="1" hangingPunct="1">
              <a:spcBef>
                <a:spcPct val="20000"/>
              </a:spcBef>
              <a:buClr>
                <a:schemeClr val="tx2"/>
              </a:buClr>
              <a:buFontTx/>
              <a:buChar char="•"/>
            </a:pPr>
            <a:r>
              <a:rPr lang="en-US" sz="2000" dirty="0">
                <a:latin typeface="Calibri" pitchFamily="34" charset="0"/>
                <a:ea typeface="Calibri" pitchFamily="34" charset="0"/>
                <a:cs typeface="Calibri" pitchFamily="34" charset="0"/>
              </a:rPr>
              <a:t>Standard demographic and </a:t>
            </a:r>
            <a:r>
              <a:rPr lang="en-US" sz="2000" u="sng" dirty="0">
                <a:latin typeface="Calibri" pitchFamily="34" charset="0"/>
                <a:ea typeface="Calibri" pitchFamily="34" charset="0"/>
                <a:cs typeface="Calibri" pitchFamily="34" charset="0"/>
              </a:rPr>
              <a:t>background variables</a:t>
            </a:r>
          </a:p>
          <a:p>
            <a:pPr>
              <a:spcBef>
                <a:spcPts val="1200"/>
              </a:spcBef>
              <a:buClr>
                <a:schemeClr val="tx2"/>
              </a:buClr>
              <a:buFontTx/>
              <a:buChar char="•"/>
            </a:pPr>
            <a:r>
              <a:rPr lang="en-US" sz="2400" dirty="0">
                <a:latin typeface="Calibri" pitchFamily="34" charset="0"/>
                <a:ea typeface="Calibri" pitchFamily="34" charset="0"/>
                <a:cs typeface="Calibri" pitchFamily="34" charset="0"/>
              </a:rPr>
              <a:t>Content focuses on key perennial topics to provide reliable measures to better understand contemporary South Africa</a:t>
            </a:r>
          </a:p>
          <a:p>
            <a:pPr>
              <a:spcBef>
                <a:spcPts val="1200"/>
              </a:spcBef>
              <a:buClr>
                <a:schemeClr val="tx2"/>
              </a:buClr>
              <a:buFontTx/>
              <a:buChar char="•"/>
            </a:pPr>
            <a:r>
              <a:rPr lang="en-US" sz="2400" dirty="0">
                <a:latin typeface="Calibri" pitchFamily="34" charset="0"/>
                <a:ea typeface="Calibri" pitchFamily="34" charset="0"/>
                <a:cs typeface="Calibri" pitchFamily="34" charset="0"/>
              </a:rPr>
              <a:t>SASAS: an instrument for identifying and interpreting long-term shifts in social circumstances and values, rather than simply monitoring short-term changes</a:t>
            </a:r>
          </a:p>
          <a:p>
            <a:pPr>
              <a:spcBef>
                <a:spcPct val="20000"/>
              </a:spcBef>
              <a:buClr>
                <a:schemeClr val="tx2"/>
              </a:buClr>
              <a:buFontTx/>
              <a:buChar char="•"/>
            </a:pPr>
            <a:endParaRPr lang="en-ZA" sz="2400" dirty="0">
              <a:latin typeface="Calibri" pitchFamily="34" charset="0"/>
              <a:ea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735286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8" name="Picture 9"/>
          <p:cNvPicPr>
            <a:picLocks noChangeAspect="1" noChangeArrowheads="1"/>
          </p:cNvPicPr>
          <p:nvPr/>
        </p:nvPicPr>
        <p:blipFill>
          <a:blip r:embed="rId2" cstate="print"/>
          <a:srcRect l="1173" t="1759"/>
          <a:stretch>
            <a:fillRect/>
          </a:stretch>
        </p:blipFill>
        <p:spPr bwMode="auto">
          <a:xfrm>
            <a:off x="0" y="0"/>
            <a:ext cx="2752725" cy="45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Rectangle 2"/>
          <p:cNvSpPr>
            <a:spLocks noGrp="1" noChangeArrowheads="1"/>
          </p:cNvSpPr>
          <p:nvPr>
            <p:ph type="title"/>
          </p:nvPr>
        </p:nvSpPr>
        <p:spPr>
          <a:xfrm>
            <a:off x="1367136" y="188640"/>
            <a:ext cx="7552051" cy="838200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ZA" sz="3200" b="1" dirty="0" smtClean="0">
                <a:solidFill>
                  <a:schemeClr val="accent2">
                    <a:lumMod val="75000"/>
                  </a:schemeClr>
                </a:solidFill>
              </a:rPr>
              <a:t>Dynamic Tool for Policy-Makers </a:t>
            </a:r>
            <a:endParaRPr lang="en-GB" sz="3200" b="1" dirty="0" smtClean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13" name="Picture 9"/>
          <p:cNvPicPr>
            <a:picLocks noChangeAspect="1" noChangeArrowheads="1"/>
          </p:cNvPicPr>
          <p:nvPr/>
        </p:nvPicPr>
        <p:blipFill>
          <a:blip r:embed="rId2" cstate="print"/>
          <a:srcRect l="1173" t="1759"/>
          <a:stretch>
            <a:fillRect/>
          </a:stretch>
        </p:blipFill>
        <p:spPr bwMode="auto">
          <a:xfrm>
            <a:off x="0" y="28876"/>
            <a:ext cx="2752725" cy="2733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99592" y="1196752"/>
            <a:ext cx="6650037" cy="5400600"/>
          </a:xfrm>
        </p:spPr>
        <p:txBody>
          <a:bodyPr rtlCol="0">
            <a:noAutofit/>
          </a:bodyPr>
          <a:lstStyle/>
          <a:p>
            <a:pPr marL="0" indent="0">
              <a:lnSpc>
                <a:spcPct val="80000"/>
              </a:lnSpc>
              <a:buNone/>
              <a:defRPr/>
            </a:pPr>
            <a:r>
              <a:rPr lang="en-ZA" sz="2400" dirty="0" smtClean="0"/>
              <a:t>The survey demonstrates </a:t>
            </a:r>
            <a:r>
              <a:rPr lang="en-ZA" sz="2400" b="1" dirty="0" smtClean="0">
                <a:solidFill>
                  <a:schemeClr val="tx2"/>
                </a:solidFill>
              </a:rPr>
              <a:t>utility </a:t>
            </a:r>
            <a:r>
              <a:rPr lang="en-ZA" sz="2400" dirty="0"/>
              <a:t>as an </a:t>
            </a:r>
            <a:r>
              <a:rPr lang="en-ZA" sz="2400" b="1" dirty="0">
                <a:solidFill>
                  <a:schemeClr val="tx2"/>
                </a:solidFill>
              </a:rPr>
              <a:t>anticipatory</a:t>
            </a:r>
            <a:r>
              <a:rPr lang="en-ZA" sz="2400" dirty="0"/>
              <a:t>, or </a:t>
            </a:r>
            <a:r>
              <a:rPr lang="en-ZA" sz="2400" b="1" dirty="0" smtClean="0">
                <a:solidFill>
                  <a:schemeClr val="tx2"/>
                </a:solidFill>
              </a:rPr>
              <a:t>predictive</a:t>
            </a:r>
            <a:r>
              <a:rPr lang="en-ZA" sz="2400" dirty="0" smtClean="0"/>
              <a:t> mechanism</a:t>
            </a:r>
          </a:p>
          <a:p>
            <a:pPr>
              <a:lnSpc>
                <a:spcPct val="80000"/>
              </a:lnSpc>
              <a:defRPr/>
            </a:pPr>
            <a:r>
              <a:rPr lang="en-ZA" sz="2400" dirty="0"/>
              <a:t>…helps us understand the </a:t>
            </a:r>
            <a:r>
              <a:rPr lang="en-ZA" sz="2400" b="1" dirty="0">
                <a:solidFill>
                  <a:schemeClr val="tx2"/>
                </a:solidFill>
              </a:rPr>
              <a:t>socio-political climate </a:t>
            </a:r>
            <a:r>
              <a:rPr lang="en-ZA" sz="2400" dirty="0"/>
              <a:t>in which we live our lives and form our views</a:t>
            </a:r>
          </a:p>
          <a:p>
            <a:pPr>
              <a:lnSpc>
                <a:spcPct val="80000"/>
              </a:lnSpc>
              <a:defRPr/>
            </a:pPr>
            <a:r>
              <a:rPr lang="en-ZA" sz="2400" dirty="0" smtClean="0"/>
              <a:t>. </a:t>
            </a:r>
            <a:r>
              <a:rPr lang="en-ZA" sz="2400" dirty="0"/>
              <a:t>…exposes society’s p</a:t>
            </a:r>
            <a:r>
              <a:rPr lang="en-ZA" sz="2400" b="1" dirty="0">
                <a:solidFill>
                  <a:schemeClr val="tx2"/>
                </a:solidFill>
              </a:rPr>
              <a:t>olitical and cultural divisions</a:t>
            </a:r>
            <a:r>
              <a:rPr lang="en-ZA" sz="2400" dirty="0"/>
              <a:t>, </a:t>
            </a:r>
            <a:r>
              <a:rPr lang="en-ZA" sz="2400" dirty="0" err="1"/>
              <a:t>eg</a:t>
            </a:r>
            <a:r>
              <a:rPr lang="en-ZA" sz="2400" dirty="0"/>
              <a:t> unequal opportunities, intolerance </a:t>
            </a:r>
          </a:p>
          <a:p>
            <a:pPr>
              <a:lnSpc>
                <a:spcPct val="80000"/>
              </a:lnSpc>
              <a:defRPr/>
            </a:pPr>
            <a:r>
              <a:rPr lang="en-ZA" sz="2400" dirty="0"/>
              <a:t>…enables impending </a:t>
            </a:r>
            <a:r>
              <a:rPr lang="en-ZA" sz="2400" b="1" dirty="0">
                <a:solidFill>
                  <a:schemeClr val="tx2"/>
                </a:solidFill>
              </a:rPr>
              <a:t>changes in behaviour patterns</a:t>
            </a:r>
            <a:r>
              <a:rPr lang="en-ZA" sz="2400" dirty="0"/>
              <a:t> to be detected early</a:t>
            </a:r>
          </a:p>
          <a:p>
            <a:pPr>
              <a:lnSpc>
                <a:spcPct val="80000"/>
              </a:lnSpc>
              <a:defRPr/>
            </a:pPr>
            <a:endParaRPr lang="en-US" sz="2400" dirty="0" smtClean="0"/>
          </a:p>
          <a:p>
            <a:pPr marL="0" indent="0">
              <a:lnSpc>
                <a:spcPct val="80000"/>
              </a:lnSpc>
              <a:buNone/>
              <a:defRPr/>
            </a:pPr>
            <a:r>
              <a:rPr lang="en-ZA" sz="2400" dirty="0" smtClean="0"/>
              <a:t>The survey can </a:t>
            </a:r>
            <a:r>
              <a:rPr lang="en-ZA" sz="2400" b="1" dirty="0">
                <a:solidFill>
                  <a:schemeClr val="tx2"/>
                </a:solidFill>
              </a:rPr>
              <a:t>inform decision- </a:t>
            </a:r>
            <a:r>
              <a:rPr lang="en-ZA" sz="2400" dirty="0"/>
              <a:t>and </a:t>
            </a:r>
            <a:r>
              <a:rPr lang="en-ZA" sz="2400" b="1" dirty="0">
                <a:solidFill>
                  <a:schemeClr val="tx2"/>
                </a:solidFill>
              </a:rPr>
              <a:t>policy-making </a:t>
            </a:r>
            <a:r>
              <a:rPr lang="en-ZA" sz="2400" dirty="0"/>
              <a:t>processes</a:t>
            </a:r>
            <a:r>
              <a:rPr lang="en-ZA" sz="2400" dirty="0" smtClean="0"/>
              <a:t>.</a:t>
            </a:r>
            <a:r>
              <a:rPr lang="en-ZA" sz="2400" dirty="0"/>
              <a:t> </a:t>
            </a:r>
            <a:endParaRPr lang="en-ZA" sz="2400" dirty="0" smtClean="0"/>
          </a:p>
          <a:p>
            <a:pPr>
              <a:lnSpc>
                <a:spcPct val="80000"/>
              </a:lnSpc>
              <a:defRPr/>
            </a:pPr>
            <a:r>
              <a:rPr lang="en-ZA" sz="2400" dirty="0" smtClean="0"/>
              <a:t>The </a:t>
            </a:r>
            <a:r>
              <a:rPr lang="en-ZA" sz="2400" dirty="0"/>
              <a:t>series is playing an </a:t>
            </a:r>
            <a:r>
              <a:rPr lang="en-ZA" sz="2400" b="1" dirty="0">
                <a:solidFill>
                  <a:schemeClr val="tx2"/>
                </a:solidFill>
              </a:rPr>
              <a:t>increasingly</a:t>
            </a:r>
            <a:r>
              <a:rPr lang="en-ZA" sz="2400" dirty="0"/>
              <a:t> </a:t>
            </a:r>
            <a:r>
              <a:rPr lang="en-ZA" sz="2400" b="1" dirty="0">
                <a:solidFill>
                  <a:schemeClr val="tx2"/>
                </a:solidFill>
              </a:rPr>
              <a:t>salient</a:t>
            </a:r>
            <a:r>
              <a:rPr lang="en-ZA" sz="2400" dirty="0"/>
              <a:t> </a:t>
            </a:r>
            <a:r>
              <a:rPr lang="en-ZA" sz="2400" b="1" dirty="0">
                <a:solidFill>
                  <a:schemeClr val="tx2"/>
                </a:solidFill>
              </a:rPr>
              <a:t>role</a:t>
            </a:r>
            <a:r>
              <a:rPr lang="en-ZA" sz="2400" dirty="0"/>
              <a:t> in the policy domain</a:t>
            </a:r>
          </a:p>
          <a:p>
            <a:pPr>
              <a:lnSpc>
                <a:spcPct val="80000"/>
              </a:lnSpc>
              <a:defRPr/>
            </a:pPr>
            <a:r>
              <a:rPr lang="en-ZA" sz="2400" dirty="0"/>
              <a:t>Extensive experience in undertaking </a:t>
            </a:r>
            <a:r>
              <a:rPr lang="en-ZA" sz="2400" b="1" dirty="0">
                <a:solidFill>
                  <a:schemeClr val="tx2"/>
                </a:solidFill>
              </a:rPr>
              <a:t>nationally</a:t>
            </a:r>
            <a:r>
              <a:rPr lang="en-ZA" sz="2400" dirty="0"/>
              <a:t> </a:t>
            </a:r>
            <a:r>
              <a:rPr lang="en-ZA" sz="2400" b="1" dirty="0">
                <a:solidFill>
                  <a:schemeClr val="tx2"/>
                </a:solidFill>
              </a:rPr>
              <a:t>representative</a:t>
            </a:r>
            <a:r>
              <a:rPr lang="en-ZA" sz="2400" dirty="0"/>
              <a:t> surveys on </a:t>
            </a:r>
            <a:r>
              <a:rPr lang="en-ZA" sz="2400" b="1" dirty="0">
                <a:solidFill>
                  <a:schemeClr val="tx2"/>
                </a:solidFill>
              </a:rPr>
              <a:t>civic</a:t>
            </a:r>
            <a:r>
              <a:rPr lang="en-ZA" sz="2400" dirty="0"/>
              <a:t> </a:t>
            </a:r>
            <a:r>
              <a:rPr lang="en-ZA" sz="2400" b="1" dirty="0">
                <a:solidFill>
                  <a:schemeClr val="tx2"/>
                </a:solidFill>
              </a:rPr>
              <a:t>participation</a:t>
            </a:r>
            <a:r>
              <a:rPr lang="en-ZA" sz="2400" dirty="0"/>
              <a:t> and </a:t>
            </a:r>
            <a:r>
              <a:rPr lang="en-ZA" sz="2400" b="1" dirty="0">
                <a:solidFill>
                  <a:schemeClr val="tx2"/>
                </a:solidFill>
              </a:rPr>
              <a:t>democratic</a:t>
            </a:r>
            <a:r>
              <a:rPr lang="en-ZA" sz="2400" dirty="0"/>
              <a:t> institutions</a:t>
            </a:r>
          </a:p>
          <a:p>
            <a:pPr marL="0" indent="0">
              <a:lnSpc>
                <a:spcPct val="80000"/>
              </a:lnSpc>
              <a:buNone/>
              <a:defRPr/>
            </a:pPr>
            <a:endParaRPr lang="en-US" sz="2200" dirty="0"/>
          </a:p>
        </p:txBody>
      </p:sp>
      <p:sp>
        <p:nvSpPr>
          <p:cNvPr id="17" name="Slide Number Placeholder 7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/>
          <a:p>
            <a:pPr>
              <a:defRPr/>
            </a:pPr>
            <a:fld id="{755F3F29-DF55-40FD-8696-1E06E522464F}" type="slidenum">
              <a:rPr lang="en-ZA" smtClean="0"/>
              <a:pPr>
                <a:defRPr/>
              </a:pPr>
              <a:t>6</a:t>
            </a:fld>
            <a:endParaRPr lang="en-ZA" dirty="0"/>
          </a:p>
        </p:txBody>
      </p:sp>
      <p:grpSp>
        <p:nvGrpSpPr>
          <p:cNvPr id="14" name="Group 13"/>
          <p:cNvGrpSpPr/>
          <p:nvPr/>
        </p:nvGrpSpPr>
        <p:grpSpPr>
          <a:xfrm>
            <a:off x="7666563" y="1308632"/>
            <a:ext cx="1252625" cy="4856673"/>
            <a:chOff x="7666563" y="1308632"/>
            <a:chExt cx="1252625" cy="4856673"/>
          </a:xfrm>
        </p:grpSpPr>
        <p:grpSp>
          <p:nvGrpSpPr>
            <p:cNvPr id="18" name="Group 4"/>
            <p:cNvGrpSpPr>
              <a:grpSpLocks noChangeAspect="1"/>
            </p:cNvGrpSpPr>
            <p:nvPr/>
          </p:nvGrpSpPr>
          <p:grpSpPr bwMode="auto">
            <a:xfrm>
              <a:off x="7666563" y="2249606"/>
              <a:ext cx="1252625" cy="3915699"/>
              <a:chOff x="6961185" y="549066"/>
              <a:chExt cx="2016128" cy="6024307"/>
            </a:xfrm>
          </p:grpSpPr>
          <p:pic>
            <p:nvPicPr>
              <p:cNvPr id="20" name="Picture 19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 bwMode="auto">
              <a:xfrm>
                <a:off x="6961185" y="549066"/>
                <a:ext cx="2016125" cy="126057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>
                <a:outerShdw blurRad="107950" dist="12700" dir="5400000" algn="ctr">
                  <a:srgbClr val="000000"/>
                </a:outerShdw>
              </a:effectLst>
              <a:scene3d>
                <a:camera prst="orthographicFront">
                  <a:rot lat="0" lon="0" rev="0"/>
                </a:camera>
                <a:lightRig rig="soft" dir="t">
                  <a:rot lat="0" lon="0" rev="0"/>
                </a:lightRig>
              </a:scene3d>
              <a:sp3d contourW="44450" prstMaterial="matte">
                <a:bevelT w="63500" h="63500" prst="artDeco"/>
                <a:contourClr>
                  <a:srgbClr val="FFFFFF"/>
                </a:contourClr>
              </a:sp3d>
            </p:spPr>
          </p:pic>
          <p:pic>
            <p:nvPicPr>
              <p:cNvPr id="21" name="Picture 20"/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 bwMode="auto">
              <a:xfrm>
                <a:off x="7001566" y="1924051"/>
                <a:ext cx="1935367" cy="1387476"/>
              </a:xfrm>
              <a:prstGeom prst="rect">
                <a:avLst/>
              </a:prstGeom>
              <a:noFill/>
              <a:ln>
                <a:noFill/>
              </a:ln>
              <a:effectLst>
                <a:outerShdw blurRad="107950" dist="12700" dir="5400000" algn="ctr">
                  <a:srgbClr val="000000"/>
                </a:outerShdw>
              </a:effectLst>
              <a:scene3d>
                <a:camera prst="orthographicFront">
                  <a:rot lat="0" lon="0" rev="0"/>
                </a:camera>
                <a:lightRig rig="soft" dir="t">
                  <a:rot lat="0" lon="0" rev="0"/>
                </a:lightRig>
              </a:scene3d>
              <a:sp3d contourW="44450" prstMaterial="matte">
                <a:bevelT w="63500" h="63500" prst="artDeco"/>
                <a:contourClr>
                  <a:srgbClr val="FFFFFF"/>
                </a:contourClr>
              </a:sp3d>
            </p:spPr>
          </p:pic>
          <p:pic>
            <p:nvPicPr>
              <p:cNvPr id="22" name="Picture 21"/>
              <p:cNvPicPr>
                <a:picLocks noChangeAspect="1"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 bwMode="auto">
              <a:xfrm>
                <a:off x="7001566" y="3517901"/>
                <a:ext cx="1902357" cy="1301750"/>
              </a:xfrm>
              <a:prstGeom prst="rect">
                <a:avLst/>
              </a:prstGeom>
              <a:noFill/>
              <a:ln>
                <a:noFill/>
              </a:ln>
              <a:effectLst>
                <a:outerShdw blurRad="107950" dist="12700" dir="5400000" algn="ctr">
                  <a:srgbClr val="000000"/>
                </a:outerShdw>
              </a:effectLst>
              <a:scene3d>
                <a:camera prst="orthographicFront">
                  <a:rot lat="0" lon="0" rev="0"/>
                </a:camera>
                <a:lightRig rig="soft" dir="t">
                  <a:rot lat="0" lon="0" rev="0"/>
                </a:lightRig>
              </a:scene3d>
              <a:sp3d contourW="44450" prstMaterial="matte">
                <a:bevelT w="63500" h="63500" prst="artDeco"/>
                <a:contourClr>
                  <a:srgbClr val="FFFFFF"/>
                </a:contourClr>
              </a:sp3d>
            </p:spPr>
          </p:pic>
          <p:pic>
            <p:nvPicPr>
              <p:cNvPr id="23" name="Picture 22"/>
              <p:cNvPicPr>
                <a:picLocks noChangeAspect="1" noChangeArrowheads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 bwMode="auto">
              <a:xfrm>
                <a:off x="6961188" y="5022391"/>
                <a:ext cx="2016125" cy="1550982"/>
              </a:xfrm>
              <a:prstGeom prst="rect">
                <a:avLst/>
              </a:prstGeom>
              <a:noFill/>
              <a:ln>
                <a:noFill/>
              </a:ln>
              <a:effectLst>
                <a:outerShdw blurRad="107950" dist="12700" dir="5400000" algn="ctr">
                  <a:srgbClr val="000000"/>
                </a:outerShdw>
              </a:effectLst>
              <a:scene3d>
                <a:camera prst="orthographicFront">
                  <a:rot lat="0" lon="0" rev="0"/>
                </a:camera>
                <a:lightRig rig="soft" dir="t">
                  <a:rot lat="0" lon="0" rev="0"/>
                </a:lightRig>
              </a:scene3d>
              <a:sp3d contourW="44450" prstMaterial="matte">
                <a:bevelT w="63500" h="63500" prst="artDeco"/>
                <a:contourClr>
                  <a:srgbClr val="FFFFFF"/>
                </a:contourClr>
              </a:sp3d>
            </p:spPr>
          </p:pic>
        </p:grpSp>
        <p:pic>
          <p:nvPicPr>
            <p:cNvPr id="19" name="Picture 18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7666565" y="1308632"/>
              <a:ext cx="1207027" cy="79751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blurRad="107950" dist="12700" dir="5400000" algn="ctr">
                <a:srgbClr val="000000"/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0"/>
              </a:lightRig>
            </a:scene3d>
            <a:sp3d contourW="44450" prstMaterial="matte">
              <a:bevelT w="63500" h="63500" prst="artDeco"/>
              <a:contourClr>
                <a:srgbClr val="FFFFFF"/>
              </a:contourClr>
            </a:sp3d>
          </p:spPr>
        </p:pic>
      </p:grpSp>
    </p:spTree>
    <p:extLst>
      <p:ext uri="{BB962C8B-B14F-4D97-AF65-F5344CB8AC3E}">
        <p14:creationId xmlns:p14="http://schemas.microsoft.com/office/powerpoint/2010/main" val="29592813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9"/>
          <p:cNvSpPr>
            <a:spLocks noChangeArrowheads="1"/>
          </p:cNvSpPr>
          <p:nvPr/>
        </p:nvSpPr>
        <p:spPr bwMode="auto">
          <a:xfrm>
            <a:off x="1994478" y="6453336"/>
            <a:ext cx="1229008" cy="66675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2" name="Rectangle 31"/>
          <p:cNvSpPr>
            <a:spLocks noChangeArrowheads="1"/>
          </p:cNvSpPr>
          <p:nvPr/>
        </p:nvSpPr>
        <p:spPr bwMode="auto">
          <a:xfrm>
            <a:off x="3303156" y="6453336"/>
            <a:ext cx="1229008" cy="66675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3" name="Rectangle 32"/>
          <p:cNvSpPr>
            <a:spLocks noChangeArrowheads="1"/>
          </p:cNvSpPr>
          <p:nvPr/>
        </p:nvSpPr>
        <p:spPr bwMode="auto">
          <a:xfrm>
            <a:off x="4611834" y="6453336"/>
            <a:ext cx="1229008" cy="66675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4" name="Rectangle 33"/>
          <p:cNvSpPr>
            <a:spLocks noChangeArrowheads="1"/>
          </p:cNvSpPr>
          <p:nvPr/>
        </p:nvSpPr>
        <p:spPr bwMode="auto">
          <a:xfrm>
            <a:off x="5920512" y="6453336"/>
            <a:ext cx="1229008" cy="66675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5" name="Rectangle 34"/>
          <p:cNvSpPr>
            <a:spLocks noChangeArrowheads="1"/>
          </p:cNvSpPr>
          <p:nvPr/>
        </p:nvSpPr>
        <p:spPr bwMode="auto">
          <a:xfrm>
            <a:off x="7229192" y="6453336"/>
            <a:ext cx="1229008" cy="66675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36" name="Group 35"/>
          <p:cNvGrpSpPr/>
          <p:nvPr/>
        </p:nvGrpSpPr>
        <p:grpSpPr>
          <a:xfrm>
            <a:off x="1994478" y="6406282"/>
            <a:ext cx="1229008" cy="119062"/>
            <a:chOff x="685800" y="6165890"/>
            <a:chExt cx="1229008" cy="119062"/>
          </a:xfrm>
        </p:grpSpPr>
        <p:sp>
          <p:nvSpPr>
            <p:cNvPr id="37" name="Rectangle 9"/>
            <p:cNvSpPr>
              <a:spLocks noChangeArrowheads="1"/>
            </p:cNvSpPr>
            <p:nvPr/>
          </p:nvSpPr>
          <p:spPr bwMode="auto">
            <a:xfrm>
              <a:off x="685800" y="6218276"/>
              <a:ext cx="1229008" cy="666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" name="Freeform 8"/>
            <p:cNvSpPr>
              <a:spLocks/>
            </p:cNvSpPr>
            <p:nvPr userDrawn="1"/>
          </p:nvSpPr>
          <p:spPr bwMode="auto">
            <a:xfrm>
              <a:off x="685800" y="6165890"/>
              <a:ext cx="223907" cy="119062"/>
            </a:xfrm>
            <a:custGeom>
              <a:avLst/>
              <a:gdLst>
                <a:gd name="T0" fmla="*/ 0 w 126"/>
                <a:gd name="T1" fmla="*/ 67 h 67"/>
                <a:gd name="T2" fmla="*/ 63 w 126"/>
                <a:gd name="T3" fmla="*/ 0 h 67"/>
                <a:gd name="T4" fmla="*/ 126 w 126"/>
                <a:gd name="T5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6" h="67">
                  <a:moveTo>
                    <a:pt x="0" y="67"/>
                  </a:moveTo>
                  <a:lnTo>
                    <a:pt x="63" y="0"/>
                  </a:lnTo>
                  <a:lnTo>
                    <a:pt x="126" y="67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40" name="Rectangle 39"/>
          <p:cNvSpPr>
            <a:spLocks noChangeArrowheads="1"/>
          </p:cNvSpPr>
          <p:nvPr/>
        </p:nvSpPr>
        <p:spPr bwMode="auto">
          <a:xfrm>
            <a:off x="685800" y="6453336"/>
            <a:ext cx="1229008" cy="66675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Rectangle 3"/>
          <p:cNvSpPr>
            <a:spLocks noChangeArrowheads="1"/>
          </p:cNvSpPr>
          <p:nvPr/>
        </p:nvSpPr>
        <p:spPr bwMode="auto">
          <a:xfrm>
            <a:off x="573509" y="1484784"/>
            <a:ext cx="5654675" cy="47264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indent="-342900">
              <a:spcBef>
                <a:spcPct val="40000"/>
              </a:spcBef>
              <a:buClr>
                <a:schemeClr val="folHlink"/>
              </a:buClr>
              <a:buFontTx/>
              <a:buChar char="•"/>
            </a:pPr>
            <a:r>
              <a:rPr lang="en-US" sz="2200" dirty="0"/>
              <a:t>In choosing indicators for inclusion, where possible attention should be devoted to </a:t>
            </a:r>
            <a:r>
              <a:rPr lang="en-US" sz="2200" dirty="0">
                <a:solidFill>
                  <a:schemeClr val="folHlink"/>
                </a:solidFill>
              </a:rPr>
              <a:t>ensuring backward comparability</a:t>
            </a:r>
          </a:p>
          <a:p>
            <a:pPr marL="342900" indent="-342900">
              <a:spcBef>
                <a:spcPct val="40000"/>
              </a:spcBef>
              <a:buClr>
                <a:schemeClr val="folHlink"/>
              </a:buClr>
              <a:buFontTx/>
              <a:buChar char="•"/>
            </a:pPr>
            <a:r>
              <a:rPr lang="en-US" sz="2200" dirty="0"/>
              <a:t>Involves examining the content of other previously conducted </a:t>
            </a:r>
            <a:r>
              <a:rPr lang="en-US" sz="2200" dirty="0">
                <a:solidFill>
                  <a:schemeClr val="folHlink"/>
                </a:solidFill>
              </a:rPr>
              <a:t>national surveys</a:t>
            </a:r>
            <a:r>
              <a:rPr lang="en-US" sz="2200" dirty="0"/>
              <a:t> that have included items on the topic(s) under investigation</a:t>
            </a:r>
          </a:p>
          <a:p>
            <a:pPr marL="342900" indent="-342900">
              <a:spcBef>
                <a:spcPct val="40000"/>
              </a:spcBef>
              <a:buClr>
                <a:schemeClr val="folHlink"/>
              </a:buClr>
              <a:buFontTx/>
              <a:buChar char="•"/>
            </a:pPr>
            <a:r>
              <a:rPr lang="en-US" sz="2200" dirty="0">
                <a:solidFill>
                  <a:schemeClr val="folHlink"/>
                </a:solidFill>
              </a:rPr>
              <a:t>Purpose</a:t>
            </a:r>
            <a:r>
              <a:rPr lang="en-US" sz="2200" dirty="0"/>
              <a:t>: facilitate trend analysis, isolate value change and changes in predictors</a:t>
            </a:r>
          </a:p>
          <a:p>
            <a:pPr marL="342900" indent="-342900">
              <a:spcBef>
                <a:spcPct val="40000"/>
              </a:spcBef>
              <a:buClr>
                <a:schemeClr val="folHlink"/>
              </a:buClr>
              <a:buFontTx/>
              <a:buChar char="•"/>
            </a:pPr>
            <a:r>
              <a:rPr lang="en-US" sz="2200" dirty="0">
                <a:solidFill>
                  <a:schemeClr val="folHlink"/>
                </a:solidFill>
              </a:rPr>
              <a:t>Sources</a:t>
            </a:r>
            <a:r>
              <a:rPr lang="en-US" sz="2200" dirty="0"/>
              <a:t>: SASAS and other older opinion surveys; official data series; SARS funded survey data collection; etc.</a:t>
            </a:r>
          </a:p>
        </p:txBody>
      </p:sp>
      <p:pic>
        <p:nvPicPr>
          <p:cNvPr id="14" name="Picture 4" descr="IMG_7769"/>
          <p:cNvPicPr>
            <a:picLocks noChangeAspect="1" noChangeArrowheads="1"/>
          </p:cNvPicPr>
          <p:nvPr/>
        </p:nvPicPr>
        <p:blipFill>
          <a:blip r:embed="rId2"/>
          <a:srcRect t="46425"/>
          <a:stretch>
            <a:fillRect/>
          </a:stretch>
        </p:blipFill>
        <p:spPr bwMode="auto">
          <a:xfrm>
            <a:off x="6228184" y="2998941"/>
            <a:ext cx="2620800" cy="12658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  <p:pic>
        <p:nvPicPr>
          <p:cNvPr id="15" name="Picture 5" descr="IMG_7774"/>
          <p:cNvPicPr>
            <a:picLocks noChangeAspect="1" noChangeArrowheads="1"/>
          </p:cNvPicPr>
          <p:nvPr/>
        </p:nvPicPr>
        <p:blipFill>
          <a:blip r:embed="rId3"/>
          <a:srcRect b="18369"/>
          <a:stretch>
            <a:fillRect/>
          </a:stretch>
        </p:blipFill>
        <p:spPr bwMode="auto">
          <a:xfrm>
            <a:off x="6228184" y="1471580"/>
            <a:ext cx="2620800" cy="13813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  <p:pic>
        <p:nvPicPr>
          <p:cNvPr id="16" name="Picture 6" descr="IMG_0023"/>
          <p:cNvPicPr>
            <a:picLocks noChangeAspect="1" noChangeArrowheads="1"/>
          </p:cNvPicPr>
          <p:nvPr/>
        </p:nvPicPr>
        <p:blipFill>
          <a:blip r:embed="rId4"/>
          <a:srcRect b="15582"/>
          <a:stretch>
            <a:fillRect/>
          </a:stretch>
        </p:blipFill>
        <p:spPr bwMode="auto">
          <a:xfrm>
            <a:off x="6233525" y="4443602"/>
            <a:ext cx="2619860" cy="1547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  <p:sp>
        <p:nvSpPr>
          <p:cNvPr id="17" name="Title 1"/>
          <p:cNvSpPr>
            <a:spLocks noGrp="1"/>
          </p:cNvSpPr>
          <p:nvPr>
            <p:ph type="title"/>
          </p:nvPr>
        </p:nvSpPr>
        <p:spPr>
          <a:xfrm>
            <a:off x="539750" y="188913"/>
            <a:ext cx="8229600" cy="917575"/>
          </a:xfrm>
        </p:spPr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3000" b="1" dirty="0" smtClean="0">
                <a:solidFill>
                  <a:schemeClr val="accent2">
                    <a:lumMod val="75000"/>
                  </a:schemeClr>
                </a:solidFill>
              </a:rPr>
              <a:t>Core </a:t>
            </a:r>
            <a:r>
              <a:rPr lang="en-US" sz="3000" b="1" dirty="0">
                <a:solidFill>
                  <a:schemeClr val="accent2">
                    <a:lumMod val="75000"/>
                  </a:schemeClr>
                </a:solidFill>
              </a:rPr>
              <a:t>Principles for Module </a:t>
            </a:r>
            <a:r>
              <a:rPr lang="en-US" sz="3000" b="1" dirty="0" smtClean="0">
                <a:solidFill>
                  <a:schemeClr val="accent2">
                    <a:lumMod val="75000"/>
                  </a:schemeClr>
                </a:solidFill>
              </a:rPr>
              <a:t>Design </a:t>
            </a:r>
            <a:r>
              <a:rPr lang="en-US" sz="3000" dirty="0"/>
              <a:t/>
            </a:r>
            <a:br>
              <a:rPr lang="en-US" sz="3000" dirty="0"/>
            </a:br>
            <a:r>
              <a:rPr lang="en-US" sz="3000" dirty="0"/>
              <a:t>Backward Comparability</a:t>
            </a:r>
            <a:endParaRPr lang="en-ZA" sz="3000" b="1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53673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9"/>
          <p:cNvSpPr>
            <a:spLocks noChangeArrowheads="1"/>
          </p:cNvSpPr>
          <p:nvPr/>
        </p:nvSpPr>
        <p:spPr bwMode="auto">
          <a:xfrm>
            <a:off x="1994478" y="6453336"/>
            <a:ext cx="1229008" cy="66675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2" name="Rectangle 31"/>
          <p:cNvSpPr>
            <a:spLocks noChangeArrowheads="1"/>
          </p:cNvSpPr>
          <p:nvPr/>
        </p:nvSpPr>
        <p:spPr bwMode="auto">
          <a:xfrm>
            <a:off x="3303156" y="6453336"/>
            <a:ext cx="1229008" cy="66675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3" name="Rectangle 32"/>
          <p:cNvSpPr>
            <a:spLocks noChangeArrowheads="1"/>
          </p:cNvSpPr>
          <p:nvPr/>
        </p:nvSpPr>
        <p:spPr bwMode="auto">
          <a:xfrm>
            <a:off x="4611834" y="6453336"/>
            <a:ext cx="1229008" cy="66675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4" name="Rectangle 33"/>
          <p:cNvSpPr>
            <a:spLocks noChangeArrowheads="1"/>
          </p:cNvSpPr>
          <p:nvPr/>
        </p:nvSpPr>
        <p:spPr bwMode="auto">
          <a:xfrm>
            <a:off x="5920512" y="6453336"/>
            <a:ext cx="1229008" cy="66675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5" name="Rectangle 34"/>
          <p:cNvSpPr>
            <a:spLocks noChangeArrowheads="1"/>
          </p:cNvSpPr>
          <p:nvPr/>
        </p:nvSpPr>
        <p:spPr bwMode="auto">
          <a:xfrm>
            <a:off x="7229192" y="6453336"/>
            <a:ext cx="1229008" cy="66675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36" name="Group 35"/>
          <p:cNvGrpSpPr/>
          <p:nvPr/>
        </p:nvGrpSpPr>
        <p:grpSpPr>
          <a:xfrm>
            <a:off x="1994478" y="6406282"/>
            <a:ext cx="1229008" cy="119062"/>
            <a:chOff x="685800" y="6165890"/>
            <a:chExt cx="1229008" cy="119062"/>
          </a:xfrm>
        </p:grpSpPr>
        <p:sp>
          <p:nvSpPr>
            <p:cNvPr id="37" name="Rectangle 9"/>
            <p:cNvSpPr>
              <a:spLocks noChangeArrowheads="1"/>
            </p:cNvSpPr>
            <p:nvPr/>
          </p:nvSpPr>
          <p:spPr bwMode="auto">
            <a:xfrm>
              <a:off x="685800" y="6218276"/>
              <a:ext cx="1229008" cy="666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" name="Freeform 8"/>
            <p:cNvSpPr>
              <a:spLocks/>
            </p:cNvSpPr>
            <p:nvPr userDrawn="1"/>
          </p:nvSpPr>
          <p:spPr bwMode="auto">
            <a:xfrm>
              <a:off x="685800" y="6165890"/>
              <a:ext cx="223907" cy="119062"/>
            </a:xfrm>
            <a:custGeom>
              <a:avLst/>
              <a:gdLst>
                <a:gd name="T0" fmla="*/ 0 w 126"/>
                <a:gd name="T1" fmla="*/ 67 h 67"/>
                <a:gd name="T2" fmla="*/ 63 w 126"/>
                <a:gd name="T3" fmla="*/ 0 h 67"/>
                <a:gd name="T4" fmla="*/ 126 w 126"/>
                <a:gd name="T5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6" h="67">
                  <a:moveTo>
                    <a:pt x="0" y="67"/>
                  </a:moveTo>
                  <a:lnTo>
                    <a:pt x="63" y="0"/>
                  </a:lnTo>
                  <a:lnTo>
                    <a:pt x="126" y="67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40" name="Rectangle 39"/>
          <p:cNvSpPr>
            <a:spLocks noChangeArrowheads="1"/>
          </p:cNvSpPr>
          <p:nvPr/>
        </p:nvSpPr>
        <p:spPr bwMode="auto">
          <a:xfrm>
            <a:off x="685800" y="6453336"/>
            <a:ext cx="1229008" cy="66675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539750" y="188913"/>
            <a:ext cx="8229600" cy="917575"/>
          </a:xfrm>
        </p:spPr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3000" b="1" dirty="0" smtClean="0">
                <a:solidFill>
                  <a:schemeClr val="accent2">
                    <a:lumMod val="75000"/>
                  </a:schemeClr>
                </a:solidFill>
              </a:rPr>
              <a:t>Core </a:t>
            </a:r>
            <a:r>
              <a:rPr lang="en-US" sz="3000" b="1" dirty="0">
                <a:solidFill>
                  <a:schemeClr val="accent2">
                    <a:lumMod val="75000"/>
                  </a:schemeClr>
                </a:solidFill>
              </a:rPr>
              <a:t>Principles for Module </a:t>
            </a:r>
            <a:r>
              <a:rPr lang="en-US" sz="3000" b="1" dirty="0" smtClean="0">
                <a:solidFill>
                  <a:schemeClr val="accent2">
                    <a:lumMod val="75000"/>
                  </a:schemeClr>
                </a:solidFill>
              </a:rPr>
              <a:t>Design </a:t>
            </a:r>
            <a:r>
              <a:rPr lang="en-US" sz="3000" dirty="0"/>
              <a:t/>
            </a:r>
            <a:br>
              <a:rPr lang="en-US" sz="3000" dirty="0"/>
            </a:br>
            <a:r>
              <a:rPr lang="en-US" sz="3000" dirty="0" smtClean="0"/>
              <a:t>Cross-national comparison</a:t>
            </a:r>
            <a:endParaRPr lang="en-ZA" sz="30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13" name="Rectangle 3"/>
          <p:cNvSpPr>
            <a:spLocks noChangeArrowheads="1"/>
          </p:cNvSpPr>
          <p:nvPr/>
        </p:nvSpPr>
        <p:spPr bwMode="auto">
          <a:xfrm>
            <a:off x="467544" y="1340768"/>
            <a:ext cx="5981700" cy="5189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indent="-342900">
              <a:spcBef>
                <a:spcPct val="40000"/>
              </a:spcBef>
              <a:buClr>
                <a:schemeClr val="folHlink"/>
              </a:buClr>
              <a:buFontTx/>
              <a:buChar char="•"/>
            </a:pPr>
            <a:r>
              <a:rPr lang="en-US" sz="2200" dirty="0"/>
              <a:t>Importance of </a:t>
            </a:r>
            <a:r>
              <a:rPr lang="en-US" sz="2200" dirty="0">
                <a:solidFill>
                  <a:schemeClr val="folHlink"/>
                </a:solidFill>
              </a:rPr>
              <a:t>comparative research</a:t>
            </a:r>
            <a:r>
              <a:rPr lang="en-US" sz="2200" dirty="0"/>
              <a:t>:</a:t>
            </a:r>
            <a:endParaRPr lang="en-US" sz="2200" dirty="0">
              <a:solidFill>
                <a:schemeClr val="folHlink"/>
              </a:solidFill>
            </a:endParaRPr>
          </a:p>
          <a:p>
            <a:pPr marL="742950" lvl="1" indent="-285750">
              <a:spcBef>
                <a:spcPts val="600"/>
              </a:spcBef>
              <a:buClr>
                <a:schemeClr val="folHlink"/>
              </a:buClr>
              <a:buFontTx/>
              <a:buChar char="•"/>
            </a:pPr>
            <a:r>
              <a:rPr lang="en-US" sz="2000" dirty="0"/>
              <a:t>Helps reveal intriguing</a:t>
            </a:r>
            <a:r>
              <a:rPr lang="en-US" sz="2000" dirty="0">
                <a:solidFill>
                  <a:schemeClr val="folHlink"/>
                </a:solidFill>
              </a:rPr>
              <a:t> differences between countries and cultures</a:t>
            </a:r>
          </a:p>
          <a:p>
            <a:pPr marL="742950" lvl="1" indent="-285750">
              <a:spcBef>
                <a:spcPts val="600"/>
              </a:spcBef>
              <a:buClr>
                <a:schemeClr val="folHlink"/>
              </a:buClr>
              <a:buFontTx/>
              <a:buChar char="•"/>
            </a:pPr>
            <a:r>
              <a:rPr lang="en-US" sz="2000" dirty="0">
                <a:solidFill>
                  <a:schemeClr val="folHlink"/>
                </a:solidFill>
              </a:rPr>
              <a:t>Uncovers aspects of one’s own country and culture </a:t>
            </a:r>
            <a:r>
              <a:rPr lang="en-US" sz="2000" dirty="0"/>
              <a:t>that is difficult to derive from domestic data in isolation</a:t>
            </a:r>
          </a:p>
          <a:p>
            <a:pPr marL="742950" lvl="1" indent="-285750">
              <a:spcBef>
                <a:spcPts val="600"/>
              </a:spcBef>
              <a:buClr>
                <a:schemeClr val="folHlink"/>
              </a:buClr>
              <a:buFontTx/>
              <a:buChar char="•"/>
            </a:pPr>
            <a:r>
              <a:rPr lang="en-GB" sz="2000" dirty="0"/>
              <a:t>S. African </a:t>
            </a:r>
            <a:r>
              <a:rPr lang="en-GB" sz="2000" dirty="0" err="1"/>
              <a:t>exceptionalism</a:t>
            </a:r>
            <a:r>
              <a:rPr lang="en-GB" sz="2000" dirty="0"/>
              <a:t>: commonalities and differences</a:t>
            </a:r>
            <a:endParaRPr lang="en-US" sz="2000" dirty="0"/>
          </a:p>
          <a:p>
            <a:pPr marL="342900" indent="-342900">
              <a:spcBef>
                <a:spcPts val="600"/>
              </a:spcBef>
              <a:buClr>
                <a:schemeClr val="folHlink"/>
              </a:buClr>
              <a:buFontTx/>
              <a:buChar char="•"/>
            </a:pPr>
            <a:r>
              <a:rPr lang="en-US" sz="2200" dirty="0">
                <a:solidFill>
                  <a:schemeClr val="folHlink"/>
                </a:solidFill>
              </a:rPr>
              <a:t>Involves</a:t>
            </a:r>
            <a:r>
              <a:rPr lang="en-US" sz="2200" dirty="0"/>
              <a:t>: item identification from cross-national attitudinal time-series surveys</a:t>
            </a:r>
          </a:p>
          <a:p>
            <a:pPr marL="342900" indent="-342900">
              <a:spcBef>
                <a:spcPts val="600"/>
              </a:spcBef>
              <a:buClr>
                <a:schemeClr val="folHlink"/>
              </a:buClr>
              <a:buFontTx/>
              <a:buChar char="•"/>
            </a:pPr>
            <a:r>
              <a:rPr lang="en-US" sz="2200" dirty="0"/>
              <a:t>Preferable (but not essential) if items have been field tested in South Africa before</a:t>
            </a:r>
          </a:p>
          <a:p>
            <a:pPr marL="342900" indent="-342900">
              <a:spcBef>
                <a:spcPts val="600"/>
              </a:spcBef>
              <a:buClr>
                <a:schemeClr val="folHlink"/>
              </a:buClr>
              <a:buFontTx/>
              <a:buChar char="•"/>
            </a:pPr>
            <a:r>
              <a:rPr lang="en-US" sz="2200" dirty="0">
                <a:solidFill>
                  <a:schemeClr val="folHlink"/>
                </a:solidFill>
              </a:rPr>
              <a:t>Sources</a:t>
            </a:r>
            <a:r>
              <a:rPr lang="en-US" sz="2200" dirty="0"/>
              <a:t>: ISSP; WVS; </a:t>
            </a:r>
            <a:r>
              <a:rPr lang="en-US" sz="2200" dirty="0" err="1"/>
              <a:t>AfroBarometer</a:t>
            </a:r>
            <a:r>
              <a:rPr lang="en-US" sz="2200" dirty="0"/>
              <a:t>; BSA</a:t>
            </a:r>
          </a:p>
        </p:txBody>
      </p:sp>
      <p:grpSp>
        <p:nvGrpSpPr>
          <p:cNvPr id="14" name="Group 13"/>
          <p:cNvGrpSpPr/>
          <p:nvPr/>
        </p:nvGrpSpPr>
        <p:grpSpPr>
          <a:xfrm>
            <a:off x="6175988" y="1039515"/>
            <a:ext cx="2755900" cy="5053781"/>
            <a:chOff x="6175988" y="1039515"/>
            <a:chExt cx="2755900" cy="5053781"/>
          </a:xfrm>
        </p:grpSpPr>
        <p:grpSp>
          <p:nvGrpSpPr>
            <p:cNvPr id="15" name="Group 14"/>
            <p:cNvGrpSpPr/>
            <p:nvPr/>
          </p:nvGrpSpPr>
          <p:grpSpPr>
            <a:xfrm>
              <a:off x="6175988" y="1039515"/>
              <a:ext cx="2755900" cy="4228057"/>
              <a:chOff x="6192838" y="1553865"/>
              <a:chExt cx="2755900" cy="4228057"/>
            </a:xfrm>
          </p:grpSpPr>
          <p:pic>
            <p:nvPicPr>
              <p:cNvPr id="17" name="Picture 9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>
                <a:off x="6677025" y="4753222"/>
                <a:ext cx="1662113" cy="10287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pic>
            <p:nvPicPr>
              <p:cNvPr id="18" name="Picture 7" descr="map400u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6192838" y="1553865"/>
                <a:ext cx="2755900" cy="158432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>
                <a:outerShdw dist="35921" dir="2700000" algn="ctr" rotWithShape="0">
                  <a:schemeClr val="folHlink"/>
                </a:outerShdw>
              </a:effectLst>
            </p:spPr>
          </p:pic>
          <p:pic>
            <p:nvPicPr>
              <p:cNvPr id="19" name="Picture 10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6667500" y="3233803"/>
                <a:ext cx="1912938" cy="8255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</p:grpSp>
        <p:pic>
          <p:nvPicPr>
            <p:cNvPr id="16" name="Picture 15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650650" y="5267572"/>
              <a:ext cx="1850298" cy="825724"/>
            </a:xfrm>
            <a:prstGeom prst="rect">
              <a:avLst/>
            </a:prstGeom>
          </p:spPr>
        </p:pic>
      </p:grpSp>
      <p:pic>
        <p:nvPicPr>
          <p:cNvPr id="20" name="Picture 1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0650" y="3593700"/>
            <a:ext cx="1774863" cy="64517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5807784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9"/>
          <p:cNvSpPr>
            <a:spLocks noChangeArrowheads="1"/>
          </p:cNvSpPr>
          <p:nvPr/>
        </p:nvSpPr>
        <p:spPr bwMode="auto">
          <a:xfrm>
            <a:off x="1994478" y="6453336"/>
            <a:ext cx="1229008" cy="66675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2" name="Rectangle 31"/>
          <p:cNvSpPr>
            <a:spLocks noChangeArrowheads="1"/>
          </p:cNvSpPr>
          <p:nvPr/>
        </p:nvSpPr>
        <p:spPr bwMode="auto">
          <a:xfrm>
            <a:off x="3303156" y="6453336"/>
            <a:ext cx="1229008" cy="66675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3" name="Rectangle 32"/>
          <p:cNvSpPr>
            <a:spLocks noChangeArrowheads="1"/>
          </p:cNvSpPr>
          <p:nvPr/>
        </p:nvSpPr>
        <p:spPr bwMode="auto">
          <a:xfrm>
            <a:off x="4611834" y="6453336"/>
            <a:ext cx="1229008" cy="66675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4" name="Rectangle 33"/>
          <p:cNvSpPr>
            <a:spLocks noChangeArrowheads="1"/>
          </p:cNvSpPr>
          <p:nvPr/>
        </p:nvSpPr>
        <p:spPr bwMode="auto">
          <a:xfrm>
            <a:off x="5920512" y="6453336"/>
            <a:ext cx="1229008" cy="66675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5" name="Rectangle 34"/>
          <p:cNvSpPr>
            <a:spLocks noChangeArrowheads="1"/>
          </p:cNvSpPr>
          <p:nvPr/>
        </p:nvSpPr>
        <p:spPr bwMode="auto">
          <a:xfrm>
            <a:off x="7229192" y="6453336"/>
            <a:ext cx="1229008" cy="66675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36" name="Group 35"/>
          <p:cNvGrpSpPr/>
          <p:nvPr/>
        </p:nvGrpSpPr>
        <p:grpSpPr>
          <a:xfrm>
            <a:off x="1994478" y="6406282"/>
            <a:ext cx="1229008" cy="119062"/>
            <a:chOff x="685800" y="6165890"/>
            <a:chExt cx="1229008" cy="119062"/>
          </a:xfrm>
        </p:grpSpPr>
        <p:sp>
          <p:nvSpPr>
            <p:cNvPr id="37" name="Rectangle 9"/>
            <p:cNvSpPr>
              <a:spLocks noChangeArrowheads="1"/>
            </p:cNvSpPr>
            <p:nvPr/>
          </p:nvSpPr>
          <p:spPr bwMode="auto">
            <a:xfrm>
              <a:off x="685800" y="6218276"/>
              <a:ext cx="1229008" cy="666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" name="Freeform 8"/>
            <p:cNvSpPr>
              <a:spLocks/>
            </p:cNvSpPr>
            <p:nvPr userDrawn="1"/>
          </p:nvSpPr>
          <p:spPr bwMode="auto">
            <a:xfrm>
              <a:off x="685800" y="6165890"/>
              <a:ext cx="223907" cy="119062"/>
            </a:xfrm>
            <a:custGeom>
              <a:avLst/>
              <a:gdLst>
                <a:gd name="T0" fmla="*/ 0 w 126"/>
                <a:gd name="T1" fmla="*/ 67 h 67"/>
                <a:gd name="T2" fmla="*/ 63 w 126"/>
                <a:gd name="T3" fmla="*/ 0 h 67"/>
                <a:gd name="T4" fmla="*/ 126 w 126"/>
                <a:gd name="T5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6" h="67">
                  <a:moveTo>
                    <a:pt x="0" y="67"/>
                  </a:moveTo>
                  <a:lnTo>
                    <a:pt x="63" y="0"/>
                  </a:lnTo>
                  <a:lnTo>
                    <a:pt x="126" y="67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40" name="Rectangle 39"/>
          <p:cNvSpPr>
            <a:spLocks noChangeArrowheads="1"/>
          </p:cNvSpPr>
          <p:nvPr/>
        </p:nvSpPr>
        <p:spPr bwMode="auto">
          <a:xfrm>
            <a:off x="685800" y="6453336"/>
            <a:ext cx="1229008" cy="66675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539750" y="188913"/>
            <a:ext cx="8229600" cy="917575"/>
          </a:xfrm>
        </p:spPr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3000" b="1" dirty="0" smtClean="0">
                <a:solidFill>
                  <a:schemeClr val="accent2">
                    <a:lumMod val="75000"/>
                  </a:schemeClr>
                </a:solidFill>
              </a:rPr>
              <a:t>Core </a:t>
            </a:r>
            <a:r>
              <a:rPr lang="en-US" sz="3000" b="1" dirty="0">
                <a:solidFill>
                  <a:schemeClr val="accent2">
                    <a:lumMod val="75000"/>
                  </a:schemeClr>
                </a:solidFill>
              </a:rPr>
              <a:t>Principles for Module </a:t>
            </a:r>
            <a:r>
              <a:rPr lang="en-US" sz="3000" b="1" dirty="0" smtClean="0">
                <a:solidFill>
                  <a:schemeClr val="accent2">
                    <a:lumMod val="75000"/>
                  </a:schemeClr>
                </a:solidFill>
              </a:rPr>
              <a:t>Design </a:t>
            </a:r>
            <a:r>
              <a:rPr lang="en-US" sz="3000" dirty="0"/>
              <a:t/>
            </a:r>
            <a:br>
              <a:rPr lang="en-US" sz="3000" dirty="0"/>
            </a:br>
            <a:r>
              <a:rPr lang="en-US" sz="3000" dirty="0" smtClean="0"/>
              <a:t>Other considerations</a:t>
            </a:r>
            <a:endParaRPr lang="en-ZA" sz="30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13" name="Rectangle 3"/>
          <p:cNvSpPr>
            <a:spLocks noChangeArrowheads="1"/>
          </p:cNvSpPr>
          <p:nvPr/>
        </p:nvSpPr>
        <p:spPr bwMode="auto">
          <a:xfrm>
            <a:off x="710629" y="1268760"/>
            <a:ext cx="8397875" cy="5189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indent="-342900">
              <a:spcBef>
                <a:spcPct val="90000"/>
              </a:spcBef>
              <a:buClr>
                <a:schemeClr val="folHlink"/>
              </a:buClr>
            </a:pPr>
            <a:r>
              <a:rPr lang="en-US" sz="2800" b="1" dirty="0" smtClean="0">
                <a:solidFill>
                  <a:schemeClr val="accent1">
                    <a:lumMod val="75000"/>
                  </a:schemeClr>
                </a:solidFill>
              </a:rPr>
              <a:t>Weather </a:t>
            </a:r>
            <a:r>
              <a:rPr lang="en-US" sz="2800" b="1" dirty="0">
                <a:solidFill>
                  <a:schemeClr val="accent1">
                    <a:lumMod val="75000"/>
                  </a:schemeClr>
                </a:solidFill>
              </a:rPr>
              <a:t>Changes </a:t>
            </a:r>
            <a:r>
              <a:rPr lang="en-US" sz="2800" b="1" dirty="0" err="1">
                <a:solidFill>
                  <a:schemeClr val="accent1">
                    <a:lumMod val="75000"/>
                  </a:schemeClr>
                </a:solidFill>
              </a:rPr>
              <a:t>vs</a:t>
            </a:r>
            <a:r>
              <a:rPr lang="en-US" sz="2800" b="1" dirty="0">
                <a:solidFill>
                  <a:schemeClr val="accent1">
                    <a:lumMod val="75000"/>
                  </a:schemeClr>
                </a:solidFill>
              </a:rPr>
              <a:t> Climate Shifts</a:t>
            </a:r>
            <a:endParaRPr lang="en-GB" sz="2800" b="1" dirty="0">
              <a:solidFill>
                <a:schemeClr val="accent1">
                  <a:lumMod val="75000"/>
                </a:schemeClr>
              </a:solidFill>
            </a:endParaRPr>
          </a:p>
          <a:p>
            <a:pPr marL="342900" indent="-342900">
              <a:spcBef>
                <a:spcPct val="60000"/>
              </a:spcBef>
              <a:buClr>
                <a:schemeClr val="folHlink"/>
              </a:buClr>
              <a:buFontTx/>
              <a:buChar char="•"/>
            </a:pPr>
            <a:r>
              <a:rPr lang="en-GB" sz="2400" dirty="0"/>
              <a:t>Ensuring consistency and continuity over time</a:t>
            </a:r>
          </a:p>
          <a:p>
            <a:pPr marL="342900" indent="-342900">
              <a:spcBef>
                <a:spcPct val="60000"/>
              </a:spcBef>
              <a:buClr>
                <a:schemeClr val="folHlink"/>
              </a:buClr>
              <a:buFontTx/>
              <a:buChar char="•"/>
            </a:pPr>
            <a:r>
              <a:rPr lang="en-GB" sz="2400" dirty="0"/>
              <a:t>Identify key priority themes for next 5-10 years, with policy debate and intervention in mind</a:t>
            </a:r>
          </a:p>
          <a:p>
            <a:pPr marL="342900" indent="-342900">
              <a:spcBef>
                <a:spcPct val="60000"/>
              </a:spcBef>
              <a:buClr>
                <a:schemeClr val="folHlink"/>
              </a:buClr>
              <a:buFontTx/>
              <a:buChar char="•"/>
            </a:pPr>
            <a:r>
              <a:rPr lang="en-GB" sz="2400" dirty="0"/>
              <a:t>Between 3 – 5 topics or themes per 20-item module</a:t>
            </a:r>
          </a:p>
          <a:p>
            <a:pPr marL="342900" indent="-342900">
              <a:spcBef>
                <a:spcPct val="90000"/>
              </a:spcBef>
              <a:buClr>
                <a:schemeClr val="folHlink"/>
              </a:buClr>
            </a:pPr>
            <a:r>
              <a:rPr lang="en-US" sz="2800" b="1" dirty="0" smtClean="0">
                <a:solidFill>
                  <a:schemeClr val="accent1">
                    <a:lumMod val="75000"/>
                  </a:schemeClr>
                </a:solidFill>
              </a:rPr>
              <a:t>Combination </a:t>
            </a:r>
            <a:r>
              <a:rPr lang="en-US" sz="2800" b="1" dirty="0">
                <a:solidFill>
                  <a:schemeClr val="accent1">
                    <a:lumMod val="75000"/>
                  </a:schemeClr>
                </a:solidFill>
              </a:rPr>
              <a:t>of attitudinal-</a:t>
            </a:r>
            <a:r>
              <a:rPr lang="en-US" sz="2800" b="1" dirty="0" err="1">
                <a:solidFill>
                  <a:schemeClr val="accent1">
                    <a:lumMod val="75000"/>
                  </a:schemeClr>
                </a:solidFill>
              </a:rPr>
              <a:t>behavioural</a:t>
            </a:r>
            <a:r>
              <a:rPr lang="en-US" sz="2800" b="1" dirty="0">
                <a:solidFill>
                  <a:schemeClr val="accent1">
                    <a:lumMod val="75000"/>
                  </a:schemeClr>
                </a:solidFill>
              </a:rPr>
              <a:t> items</a:t>
            </a:r>
            <a:endParaRPr lang="en-GB" sz="2800" b="1" dirty="0">
              <a:solidFill>
                <a:schemeClr val="accent1">
                  <a:lumMod val="75000"/>
                </a:schemeClr>
              </a:solidFill>
            </a:endParaRPr>
          </a:p>
          <a:p>
            <a:pPr marL="342900" indent="-342900">
              <a:spcBef>
                <a:spcPct val="60000"/>
              </a:spcBef>
              <a:buClr>
                <a:schemeClr val="folHlink"/>
              </a:buClr>
              <a:buFontTx/>
              <a:buChar char="•"/>
            </a:pPr>
            <a:r>
              <a:rPr lang="en-GB" sz="2400" dirty="0"/>
              <a:t>Item selection: behavioural items to juxtapose against attitudinal values (e.g. views on taxation vs. actual tax compliance)</a:t>
            </a:r>
          </a:p>
          <a:p>
            <a:pPr marL="342900" indent="-342900">
              <a:spcBef>
                <a:spcPct val="60000"/>
              </a:spcBef>
              <a:buClr>
                <a:schemeClr val="folHlink"/>
              </a:buClr>
              <a:buFontTx/>
              <a:buChar char="•"/>
            </a:pP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3513518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HSRC">
    <a:dk1>
      <a:srgbClr val="001B36"/>
    </a:dk1>
    <a:lt1>
      <a:srgbClr val="615B25"/>
    </a:lt1>
    <a:dk2>
      <a:srgbClr val="004287"/>
    </a:dk2>
    <a:lt2>
      <a:srgbClr val="000000"/>
    </a:lt2>
    <a:accent1>
      <a:srgbClr val="33689F"/>
    </a:accent1>
    <a:accent2>
      <a:srgbClr val="668EB7"/>
    </a:accent2>
    <a:accent3>
      <a:srgbClr val="99B4CF"/>
    </a:accent3>
    <a:accent4>
      <a:srgbClr val="CCDAE7"/>
    </a:accent4>
    <a:accent5>
      <a:srgbClr val="002142"/>
    </a:accent5>
    <a:accent6>
      <a:srgbClr val="9A221C"/>
    </a:accent6>
    <a:hlink>
      <a:srgbClr val="B84F25"/>
    </a:hlink>
    <a:folHlink>
      <a:srgbClr val="E8322D"/>
    </a:folHlink>
  </a:clrScheme>
  <a:fontScheme name="Default Design">
    <a:majorFont>
      <a:latin typeface="Arial"/>
      <a:ea typeface=""/>
      <a:cs typeface=""/>
    </a:majorFont>
    <a:minorFont>
      <a:latin typeface="Arial"/>
      <a:ea typeface="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761F1C9AF29834080664A0587DB5B13" ma:contentTypeVersion="0" ma:contentTypeDescription="Create a new document." ma:contentTypeScope="" ma:versionID="b0c6471dd7607d74944ec248c6b34ea2">
  <xsd:schema xmlns:xsd="http://www.w3.org/2001/XMLSchema" xmlns:xs="http://www.w3.org/2001/XMLSchema" xmlns:p="http://schemas.microsoft.com/office/2006/metadata/properties" targetNamespace="http://schemas.microsoft.com/office/2006/metadata/properties" ma:root="true" ma:fieldsID="1b05d82d297216baf5b26c55225140df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E3E41B8E-913C-4B8C-85C3-3972BD42BC05}"/>
</file>

<file path=customXml/itemProps2.xml><?xml version="1.0" encoding="utf-8"?>
<ds:datastoreItem xmlns:ds="http://schemas.openxmlformats.org/officeDocument/2006/customXml" ds:itemID="{724AA6D4-5A66-4DA9-B56B-2518D80AD4F5}"/>
</file>

<file path=customXml/itemProps3.xml><?xml version="1.0" encoding="utf-8"?>
<ds:datastoreItem xmlns:ds="http://schemas.openxmlformats.org/officeDocument/2006/customXml" ds:itemID="{779D5B7E-981B-4703-9770-AD46226649A0}"/>
</file>

<file path=docProps/app.xml><?xml version="1.0" encoding="utf-8"?>
<Properties xmlns="http://schemas.openxmlformats.org/officeDocument/2006/extended-properties" xmlns:vt="http://schemas.openxmlformats.org/officeDocument/2006/docPropsVTypes">
  <TotalTime>172</TotalTime>
  <Words>1469</Words>
  <Application>Microsoft Office PowerPoint</Application>
  <PresentationFormat>On-screen Show (4:3)</PresentationFormat>
  <Paragraphs>321</Paragraphs>
  <Slides>20</Slides>
  <Notes>8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1" baseType="lpstr">
      <vt:lpstr>Office Theme</vt:lpstr>
      <vt:lpstr>PowerPoint Presentation</vt:lpstr>
      <vt:lpstr>PowerPoint Presentation</vt:lpstr>
      <vt:lpstr>South African Social Attitudes  Survey (SASAS)</vt:lpstr>
      <vt:lpstr>Sample design</vt:lpstr>
      <vt:lpstr>SASAS content</vt:lpstr>
      <vt:lpstr>Dynamic Tool for Policy-Makers </vt:lpstr>
      <vt:lpstr>Core Principles for Module Design  Backward Comparability</vt:lpstr>
      <vt:lpstr>Core Principles for Module Design  Cross-national comparison</vt:lpstr>
      <vt:lpstr>Core Principles for Module Design  Other considerations</vt:lpstr>
      <vt:lpstr>International comparative  capability</vt:lpstr>
      <vt:lpstr>Subjective Comparisons of Present and Past School Leavers</vt:lpstr>
      <vt:lpstr>The Role of Secondary Schools in Preparing the Youth</vt:lpstr>
      <vt:lpstr>Priorities for extra government  spending on education?</vt:lpstr>
      <vt:lpstr>Language Preferences in  Different Education Levels </vt:lpstr>
      <vt:lpstr>National Pride in South Africa</vt:lpstr>
      <vt:lpstr>Strategic importance, linkages  and impact</vt:lpstr>
      <vt:lpstr>Strategic importance, linkages  and impact</vt:lpstr>
      <vt:lpstr>SASAS and Opportunities for PHET</vt:lpstr>
      <vt:lpstr>Parting thoughts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Steven Gordon</dc:creator>
  <cp:lastModifiedBy>Pillay.Renay</cp:lastModifiedBy>
  <cp:revision>35</cp:revision>
  <dcterms:created xsi:type="dcterms:W3CDTF">2014-10-10T10:35:33Z</dcterms:created>
  <dcterms:modified xsi:type="dcterms:W3CDTF">2014-10-17T04:54:46Z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0x010100B761F1C9AF29834080664A0587DB5B13</vt:lpwstr>
  </property>
</Properties>
</file>