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2" r:id="rId1"/>
  </p:sldMasterIdLst>
  <p:notesMasterIdLst>
    <p:notesMasterId r:id="rId6"/>
  </p:notesMasterIdLst>
  <p:sldIdLst>
    <p:sldId id="279" r:id="rId2"/>
    <p:sldId id="269" r:id="rId3"/>
    <p:sldId id="257" r:id="rId4"/>
    <p:sldId id="277" r:id="rId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74" autoAdjust="0"/>
  </p:normalViewPr>
  <p:slideViewPr>
    <p:cSldViewPr>
      <p:cViewPr>
        <p:scale>
          <a:sx n="60" d="100"/>
          <a:sy n="60" d="100"/>
        </p:scale>
        <p:origin x="-802" y="-42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1680" y="-91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4F480-69C8-4CEA-9002-FD2E67DA8DD7}" type="datetimeFigureOut">
              <a:rPr lang="en-ZA" smtClean="0"/>
              <a:t>2014/10/13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13F61-E15F-41DF-8661-F3B0CA10269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01374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51D11-E910-4EDC-A240-586491CC934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ZA" dirty="0" smtClean="0"/>
              <a:t>Cornerstones</a:t>
            </a:r>
            <a:r>
              <a:rPr lang="en-ZA" baseline="0" dirty="0" smtClean="0"/>
              <a:t> and the type of characteristics that they have</a:t>
            </a:r>
            <a:endParaRPr lang="en-ZA" dirty="0" smtClean="0"/>
          </a:p>
          <a:p>
            <a:pPr marL="228600" indent="-228600">
              <a:buAutoNum type="arabicPeriod"/>
            </a:pPr>
            <a:r>
              <a:rPr lang="en-ZA" dirty="0" smtClean="0"/>
              <a:t>Number of learners in public community colleges,</a:t>
            </a:r>
            <a:r>
              <a:rPr lang="en-ZA" baseline="0" dirty="0" smtClean="0"/>
              <a:t> for a specific year, by gender, race, urban/rural, by province</a:t>
            </a:r>
          </a:p>
          <a:p>
            <a:pPr marL="228600" indent="-228600">
              <a:buAutoNum type="arabicPeriod"/>
            </a:pPr>
            <a:r>
              <a:rPr lang="en-ZA" baseline="0" dirty="0" smtClean="0"/>
              <a:t>Number of TVET college lecturers that are currently employed, that studied at a public higher education institution in the last three years, by disability status and qualification type</a:t>
            </a:r>
          </a:p>
          <a:p>
            <a:pPr marL="228600" indent="-228600">
              <a:buAutoNum type="arabicPeriod"/>
            </a:pPr>
            <a:r>
              <a:rPr lang="en-ZA" baseline="0" dirty="0" smtClean="0"/>
              <a:t>Number of achieved funded </a:t>
            </a:r>
            <a:r>
              <a:rPr lang="en-ZA" baseline="0" dirty="0" err="1" smtClean="0"/>
              <a:t>learnerships</a:t>
            </a:r>
            <a:r>
              <a:rPr lang="en-ZA" baseline="0" dirty="0" smtClean="0"/>
              <a:t>, by learner race, gender, citizenship, SIC of employer and province of employer</a:t>
            </a:r>
          </a:p>
          <a:p>
            <a:pPr marL="228600" indent="-228600">
              <a:buAutoNum type="arabicPeriod"/>
            </a:pPr>
            <a:r>
              <a:rPr lang="en-ZA" baseline="0" dirty="0" smtClean="0"/>
              <a:t>Overview of how some of the other systems feed into what we need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E13F61-E15F-41DF-8661-F3B0CA102690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15492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174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1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33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26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0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11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5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5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6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8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10/13/2014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10/13/2014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56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SLIDE THEM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655897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latin typeface="Arial" pitchFamily="34" charset="0"/>
                <a:cs typeface="Arial" pitchFamily="34" charset="0"/>
              </a:rPr>
              <a:t>Research Colloquium on Post-School Education and Training</a:t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i="1" dirty="0" smtClean="0">
                <a:latin typeface="Arial" pitchFamily="34" charset="0"/>
                <a:cs typeface="Arial" pitchFamily="34" charset="0"/>
              </a:rPr>
              <a:t>4 November 2014, Burgers Park Hotel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latin typeface="Arial" pitchFamily="34" charset="0"/>
                <a:cs typeface="Arial" pitchFamily="34" charset="0"/>
              </a:rPr>
            </a:br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Higher Education and Training Information System</a:t>
            </a:r>
            <a:endParaRPr lang="en-US" sz="2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85247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Kirstin Barth, HETMIS Project Manager</a:t>
            </a:r>
            <a:endPara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Department of Higher Education and Training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10/09/2014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9ED5B-5FCA-453F-B070-3E424AC72DE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75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37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ZA" sz="2600" dirty="0" smtClean="0"/>
          </a:p>
          <a:p>
            <a:pPr marL="0" indent="0" algn="ctr">
              <a:buNone/>
            </a:pPr>
            <a:endParaRPr lang="en-ZA" sz="2600" dirty="0"/>
          </a:p>
          <a:p>
            <a:pPr marL="0" indent="0" algn="ctr">
              <a:buNone/>
            </a:pPr>
            <a:r>
              <a:rPr lang="en-ZA" sz="2600" dirty="0" smtClean="0"/>
              <a:t>To </a:t>
            </a:r>
            <a:r>
              <a:rPr lang="en-ZA" sz="2600" dirty="0"/>
              <a:t>create a credible, </a:t>
            </a:r>
            <a:r>
              <a:rPr lang="en-ZA" sz="2600" dirty="0">
                <a:solidFill>
                  <a:srgbClr val="C00000"/>
                </a:solidFill>
              </a:rPr>
              <a:t>integrated</a:t>
            </a:r>
            <a:r>
              <a:rPr lang="en-ZA" sz="2600" dirty="0"/>
              <a:t> and </a:t>
            </a:r>
            <a:r>
              <a:rPr lang="en-ZA" sz="2600" dirty="0">
                <a:solidFill>
                  <a:srgbClr val="C00000"/>
                </a:solidFill>
              </a:rPr>
              <a:t>unified</a:t>
            </a:r>
            <a:r>
              <a:rPr lang="en-ZA" sz="2600" dirty="0"/>
              <a:t> view of the skills supply side in the country to improve skills planning to meet the needs of an inclusive growth path for the country.</a:t>
            </a:r>
            <a:endParaRPr lang="en-ZA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2843808" y="54868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dirty="0" smtClean="0"/>
              <a:t>Objective</a:t>
            </a:r>
            <a:endParaRPr lang="en-ZA" sz="2800" dirty="0"/>
          </a:p>
        </p:txBody>
      </p:sp>
    </p:spTree>
    <p:extLst>
      <p:ext uri="{BB962C8B-B14F-4D97-AF65-F5344CB8AC3E}">
        <p14:creationId xmlns:p14="http://schemas.microsoft.com/office/powerpoint/2010/main" val="420942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88224" y="6304235"/>
            <a:ext cx="2133600" cy="365125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7" y="1335013"/>
            <a:ext cx="9031077" cy="526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64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28950" cy="10191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7544" y="1207815"/>
            <a:ext cx="8280920" cy="4571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Rectangle 6"/>
          <p:cNvSpPr/>
          <p:nvPr/>
        </p:nvSpPr>
        <p:spPr>
          <a:xfrm>
            <a:off x="468142" y="1160557"/>
            <a:ext cx="828092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extBox 1"/>
          <p:cNvSpPr txBox="1"/>
          <p:nvPr/>
        </p:nvSpPr>
        <p:spPr>
          <a:xfrm>
            <a:off x="2843808" y="548680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dirty="0" smtClean="0"/>
              <a:t>Cornerstones of our data</a:t>
            </a:r>
            <a:endParaRPr lang="en-ZA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92" y="1316197"/>
            <a:ext cx="7229623" cy="5125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90" y="1321001"/>
            <a:ext cx="7229623" cy="512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02" y="1340244"/>
            <a:ext cx="7178711" cy="508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273874" cy="5156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75028"/>
            <a:ext cx="7280602" cy="536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958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1F1C9AF29834080664A0587DB5B13" ma:contentTypeVersion="0" ma:contentTypeDescription="Create a new document." ma:contentTypeScope="" ma:versionID="b0c6471dd7607d74944ec248c6b34e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AA46E3F-9BE3-4244-A111-0505E5914C7E}"/>
</file>

<file path=customXml/itemProps2.xml><?xml version="1.0" encoding="utf-8"?>
<ds:datastoreItem xmlns:ds="http://schemas.openxmlformats.org/officeDocument/2006/customXml" ds:itemID="{2C9E2EC7-F8F3-4B64-9DA9-C8F05EA12FFE}"/>
</file>

<file path=customXml/itemProps3.xml><?xml version="1.0" encoding="utf-8"?>
<ds:datastoreItem xmlns:ds="http://schemas.openxmlformats.org/officeDocument/2006/customXml" ds:itemID="{C482CE5C-B074-45D2-A347-8EAE8F0B7F1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160</Words>
  <Application>Microsoft Office PowerPoint</Application>
  <PresentationFormat>On-screen Show (4:3)</PresentationFormat>
  <Paragraphs>20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Research Colloquium on Post-School Education and Training  4 November 2014, Burgers Park Hotel  Higher Education and Training Information System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Barth.k</dc:creator>
  <cp:lastModifiedBy>Pillay.Renay</cp:lastModifiedBy>
  <cp:revision>122</cp:revision>
  <dcterms:created xsi:type="dcterms:W3CDTF">2013-04-27T20:28:13Z</dcterms:created>
  <dcterms:modified xsi:type="dcterms:W3CDTF">2014-10-13T07:20:46Z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0x010100B761F1C9AF29834080664A0587DB5B13</vt:lpwstr>
  </property>
</Properties>
</file>