
<file path=[Content_Types].xml><?xml version="1.0" encoding="utf-8"?>
<Types xmlns="http://schemas.openxmlformats.org/package/2006/content-types">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1.xml" ContentType="application/vnd.openxmlformats-officedocument.presentationml.slide+xml"/>
  <Override PartName="/ppt/slides/slide6.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7.xml" ContentType="application/vnd.openxmlformats-officedocument.presentationml.slide+xml"/>
  <Override PartName="/ppt/slideMasters/slideMaster1.xml" ContentType="application/vnd.openxmlformats-officedocument.presentationml.slideMaster+xml"/>
  <Override PartName="/ppt/slideLayouts/slideLayout1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notesSlides/notesSlide2.xml" ContentType="application/vnd.openxmlformats-officedocument.presentationml.notesSlide+xml"/>
  <Override PartName="/ppt/slideLayouts/slideLayout6.xml" ContentType="application/vnd.openxmlformats-officedocument.presentationml.slideLayout+xml"/>
  <Override PartName="/ppt/notesSlides/notesSlide1.xml" ContentType="application/vnd.openxmlformats-officedocument.presentationml.notes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1.xml" ContentType="application/vnd.openxmlformats-officedocument.presentationml.slideLayout+xml"/>
  <Override PartName="/ppt/slideLayouts/slideLayout9.xml" ContentType="application/vnd.openxmlformats-officedocument.presentationml.slideLayout+xml"/>
  <Override PartName="/ppt/notesSlides/notesSlide3.xml" ContentType="application/vnd.openxmlformats-officedocument.presentationml.notesSlide+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Slides/notesSlide10.xml" ContentType="application/vnd.openxmlformats-officedocument.presentationml.notesSlide+xml"/>
  <Override PartName="/ppt/notesSlides/notesSlide4.xml" ContentType="application/vnd.openxmlformats-officedocument.presentationml.notesSlide+xml"/>
  <Override PartName="/ppt/notesSlides/notesSlide9.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3.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2"/>
  </p:notesMasterIdLst>
  <p:handoutMasterIdLst>
    <p:handoutMasterId r:id="rId13"/>
  </p:handoutMasterIdLst>
  <p:sldIdLst>
    <p:sldId id="256" r:id="rId2"/>
    <p:sldId id="280" r:id="rId3"/>
    <p:sldId id="293" r:id="rId4"/>
    <p:sldId id="294" r:id="rId5"/>
    <p:sldId id="299" r:id="rId6"/>
    <p:sldId id="278" r:id="rId7"/>
    <p:sldId id="283" r:id="rId8"/>
    <p:sldId id="289" r:id="rId9"/>
    <p:sldId id="303" r:id="rId10"/>
    <p:sldId id="277" r:id="rId11"/>
  </p:sldIdLst>
  <p:sldSz cx="9144000" cy="6858000" type="screen4x3"/>
  <p:notesSz cx="9906000" cy="6794500"/>
  <p:defaultTextStyle>
    <a:defPPr>
      <a:defRPr lang="en-US"/>
    </a:defPPr>
    <a:lvl1pPr algn="l" defTabSz="457200" rtl="0" fontAlgn="base">
      <a:spcBef>
        <a:spcPct val="0"/>
      </a:spcBef>
      <a:spcAft>
        <a:spcPct val="0"/>
      </a:spcAft>
      <a:defRPr kern="1200">
        <a:solidFill>
          <a:schemeClr val="tx1"/>
        </a:solidFill>
        <a:latin typeface="Arial" charset="0"/>
        <a:ea typeface="+mn-ea"/>
        <a:cs typeface="+mn-cs"/>
      </a:defRPr>
    </a:lvl1pPr>
    <a:lvl2pPr marL="457200" algn="l" defTabSz="457200" rtl="0" fontAlgn="base">
      <a:spcBef>
        <a:spcPct val="0"/>
      </a:spcBef>
      <a:spcAft>
        <a:spcPct val="0"/>
      </a:spcAft>
      <a:defRPr kern="1200">
        <a:solidFill>
          <a:schemeClr val="tx1"/>
        </a:solidFill>
        <a:latin typeface="Arial" charset="0"/>
        <a:ea typeface="+mn-ea"/>
        <a:cs typeface="+mn-cs"/>
      </a:defRPr>
    </a:lvl2pPr>
    <a:lvl3pPr marL="914400" algn="l" defTabSz="457200" rtl="0" fontAlgn="base">
      <a:spcBef>
        <a:spcPct val="0"/>
      </a:spcBef>
      <a:spcAft>
        <a:spcPct val="0"/>
      </a:spcAft>
      <a:defRPr kern="1200">
        <a:solidFill>
          <a:schemeClr val="tx1"/>
        </a:solidFill>
        <a:latin typeface="Arial" charset="0"/>
        <a:ea typeface="+mn-ea"/>
        <a:cs typeface="+mn-cs"/>
      </a:defRPr>
    </a:lvl3pPr>
    <a:lvl4pPr marL="1371600" algn="l" defTabSz="457200" rtl="0" fontAlgn="base">
      <a:spcBef>
        <a:spcPct val="0"/>
      </a:spcBef>
      <a:spcAft>
        <a:spcPct val="0"/>
      </a:spcAft>
      <a:defRPr kern="1200">
        <a:solidFill>
          <a:schemeClr val="tx1"/>
        </a:solidFill>
        <a:latin typeface="Arial" charset="0"/>
        <a:ea typeface="+mn-ea"/>
        <a:cs typeface="+mn-cs"/>
      </a:defRPr>
    </a:lvl4pPr>
    <a:lvl5pPr marL="1828800" algn="l" defTabSz="457200"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890" autoAdjust="0"/>
  </p:normalViewPr>
  <p:slideViewPr>
    <p:cSldViewPr snapToObjects="1">
      <p:cViewPr>
        <p:scale>
          <a:sx n="59" d="100"/>
          <a:sy n="59" d="100"/>
        </p:scale>
        <p:origin x="-826" y="-485"/>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customXml" Target="../customXml/item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20"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292600" cy="339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5611108" y="0"/>
            <a:ext cx="4292600" cy="339725"/>
          </a:xfrm>
          <a:prstGeom prst="rect">
            <a:avLst/>
          </a:prstGeom>
        </p:spPr>
        <p:txBody>
          <a:bodyPr vert="horz" lIns="91440" tIns="45720" rIns="91440" bIns="45720" rtlCol="0"/>
          <a:lstStyle>
            <a:lvl1pPr algn="r">
              <a:defRPr sz="1200"/>
            </a:lvl1pPr>
          </a:lstStyle>
          <a:p>
            <a:fld id="{5B9815EB-D19D-4C1B-9C0E-37C100174904}" type="datetimeFigureOut">
              <a:rPr lang="en-US" smtClean="0"/>
              <a:pPr/>
              <a:t>10/13/2014</a:t>
            </a:fld>
            <a:endParaRPr lang="en-US"/>
          </a:p>
        </p:txBody>
      </p:sp>
      <p:sp>
        <p:nvSpPr>
          <p:cNvPr id="4" name="Footer Placeholder 3"/>
          <p:cNvSpPr>
            <a:spLocks noGrp="1"/>
          </p:cNvSpPr>
          <p:nvPr>
            <p:ph type="ftr" sz="quarter" idx="2"/>
          </p:nvPr>
        </p:nvSpPr>
        <p:spPr>
          <a:xfrm>
            <a:off x="0" y="6453596"/>
            <a:ext cx="4292600" cy="339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5611108" y="6453596"/>
            <a:ext cx="4292600" cy="339725"/>
          </a:xfrm>
          <a:prstGeom prst="rect">
            <a:avLst/>
          </a:prstGeom>
        </p:spPr>
        <p:txBody>
          <a:bodyPr vert="horz" lIns="91440" tIns="45720" rIns="91440" bIns="45720" rtlCol="0" anchor="b"/>
          <a:lstStyle>
            <a:lvl1pPr algn="r">
              <a:defRPr sz="1200"/>
            </a:lvl1pPr>
          </a:lstStyle>
          <a:p>
            <a:fld id="{E4E3B2D4-02E8-42A2-878D-D65EAAA05855}" type="slidenum">
              <a:rPr lang="en-US" smtClean="0"/>
              <a:pPr/>
              <a:t>‹#›</a:t>
            </a:fld>
            <a:endParaRPr lang="en-US"/>
          </a:p>
        </p:txBody>
      </p:sp>
    </p:spTree>
    <p:extLst>
      <p:ext uri="{BB962C8B-B14F-4D97-AF65-F5344CB8AC3E}">
        <p14:creationId xmlns:p14="http://schemas.microsoft.com/office/powerpoint/2010/main" val="37820113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292600" cy="339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611108" y="0"/>
            <a:ext cx="4292600" cy="339725"/>
          </a:xfrm>
          <a:prstGeom prst="rect">
            <a:avLst/>
          </a:prstGeom>
        </p:spPr>
        <p:txBody>
          <a:bodyPr vert="horz" lIns="91440" tIns="45720" rIns="91440" bIns="45720" rtlCol="0"/>
          <a:lstStyle>
            <a:lvl1pPr algn="r">
              <a:defRPr sz="1200"/>
            </a:lvl1pPr>
          </a:lstStyle>
          <a:p>
            <a:fld id="{99D9013B-4040-42D9-9CBB-2C07B460FA43}" type="datetimeFigureOut">
              <a:rPr lang="en-US" smtClean="0"/>
              <a:pPr/>
              <a:t>10/13/2014</a:t>
            </a:fld>
            <a:endParaRPr lang="en-US"/>
          </a:p>
        </p:txBody>
      </p:sp>
      <p:sp>
        <p:nvSpPr>
          <p:cNvPr id="4" name="Slide Image Placeholder 3"/>
          <p:cNvSpPr>
            <a:spLocks noGrp="1" noRot="1" noChangeAspect="1"/>
          </p:cNvSpPr>
          <p:nvPr>
            <p:ph type="sldImg" idx="2"/>
          </p:nvPr>
        </p:nvSpPr>
        <p:spPr>
          <a:xfrm>
            <a:off x="3254375" y="509588"/>
            <a:ext cx="3397250" cy="254793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90600" y="3227388"/>
            <a:ext cx="7924800" cy="305752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6453596"/>
            <a:ext cx="4292600" cy="33972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611108" y="6453596"/>
            <a:ext cx="4292600" cy="339725"/>
          </a:xfrm>
          <a:prstGeom prst="rect">
            <a:avLst/>
          </a:prstGeom>
        </p:spPr>
        <p:txBody>
          <a:bodyPr vert="horz" lIns="91440" tIns="45720" rIns="91440" bIns="45720" rtlCol="0" anchor="b"/>
          <a:lstStyle>
            <a:lvl1pPr algn="r">
              <a:defRPr sz="1200"/>
            </a:lvl1pPr>
          </a:lstStyle>
          <a:p>
            <a:fld id="{E2151D11-E910-4EDC-A240-586491CC9348}" type="slidenum">
              <a:rPr lang="en-US" smtClean="0"/>
              <a:pPr/>
              <a:t>‹#›</a:t>
            </a:fld>
            <a:endParaRPr lang="en-US"/>
          </a:p>
        </p:txBody>
      </p:sp>
    </p:spTree>
    <p:extLst>
      <p:ext uri="{BB962C8B-B14F-4D97-AF65-F5344CB8AC3E}">
        <p14:creationId xmlns:p14="http://schemas.microsoft.com/office/powerpoint/2010/main" val="34300350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ZA"/>
          </a:p>
        </p:txBody>
      </p:sp>
      <p:sp>
        <p:nvSpPr>
          <p:cNvPr id="4" name="Slide Number Placeholder 3"/>
          <p:cNvSpPr>
            <a:spLocks noGrp="1"/>
          </p:cNvSpPr>
          <p:nvPr>
            <p:ph type="sldNum" sz="quarter" idx="10"/>
          </p:nvPr>
        </p:nvSpPr>
        <p:spPr/>
        <p:txBody>
          <a:bodyPr/>
          <a:lstStyle/>
          <a:p>
            <a:fld id="{E2151D11-E910-4EDC-A240-586491CC9348}"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ZA"/>
          </a:p>
        </p:txBody>
      </p:sp>
      <p:sp>
        <p:nvSpPr>
          <p:cNvPr id="4" name="Slide Number Placeholder 3"/>
          <p:cNvSpPr>
            <a:spLocks noGrp="1"/>
          </p:cNvSpPr>
          <p:nvPr>
            <p:ph type="sldNum" sz="quarter" idx="10"/>
          </p:nvPr>
        </p:nvSpPr>
        <p:spPr/>
        <p:txBody>
          <a:bodyPr/>
          <a:lstStyle/>
          <a:p>
            <a:fld id="{E2151D11-E910-4EDC-A240-586491CC9348}" type="slidenum">
              <a:rPr lang="en-US" smtClean="0"/>
              <a:pPr/>
              <a:t>10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ZA"/>
          </a:p>
        </p:txBody>
      </p:sp>
      <p:sp>
        <p:nvSpPr>
          <p:cNvPr id="4" name="Slide Number Placeholder 3"/>
          <p:cNvSpPr>
            <a:spLocks noGrp="1"/>
          </p:cNvSpPr>
          <p:nvPr>
            <p:ph type="sldNum" sz="quarter" idx="10"/>
          </p:nvPr>
        </p:nvSpPr>
        <p:spPr/>
        <p:txBody>
          <a:bodyPr/>
          <a:lstStyle/>
          <a:p>
            <a:fld id="{E2151D11-E910-4EDC-A240-586491CC9348}"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ZA"/>
          </a:p>
        </p:txBody>
      </p:sp>
      <p:sp>
        <p:nvSpPr>
          <p:cNvPr id="4" name="Slide Number Placeholder 3"/>
          <p:cNvSpPr>
            <a:spLocks noGrp="1"/>
          </p:cNvSpPr>
          <p:nvPr>
            <p:ph type="sldNum" sz="quarter" idx="10"/>
          </p:nvPr>
        </p:nvSpPr>
        <p:spPr/>
        <p:txBody>
          <a:bodyPr/>
          <a:lstStyle/>
          <a:p>
            <a:fld id="{E2151D11-E910-4EDC-A240-586491CC9348}"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ZA"/>
          </a:p>
        </p:txBody>
      </p:sp>
      <p:sp>
        <p:nvSpPr>
          <p:cNvPr id="4" name="Slide Number Placeholder 3"/>
          <p:cNvSpPr>
            <a:spLocks noGrp="1"/>
          </p:cNvSpPr>
          <p:nvPr>
            <p:ph type="sldNum" sz="quarter" idx="10"/>
          </p:nvPr>
        </p:nvSpPr>
        <p:spPr/>
        <p:txBody>
          <a:bodyPr/>
          <a:lstStyle/>
          <a:p>
            <a:fld id="{E2151D11-E910-4EDC-A240-586491CC9348}"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ZA" dirty="0"/>
          </a:p>
        </p:txBody>
      </p:sp>
      <p:sp>
        <p:nvSpPr>
          <p:cNvPr id="4" name="Slide Number Placeholder 3"/>
          <p:cNvSpPr>
            <a:spLocks noGrp="1"/>
          </p:cNvSpPr>
          <p:nvPr>
            <p:ph type="sldNum" sz="quarter" idx="10"/>
          </p:nvPr>
        </p:nvSpPr>
        <p:spPr/>
        <p:txBody>
          <a:bodyPr/>
          <a:lstStyle/>
          <a:p>
            <a:fld id="{E2151D11-E910-4EDC-A240-586491CC9348}" type="slidenum">
              <a:rPr lang="en-US" smtClean="0">
                <a:solidFill>
                  <a:prstClr val="black"/>
                </a:solidFill>
              </a:rPr>
              <a:pPr/>
              <a:t>5</a:t>
            </a:fld>
            <a:endParaRPr lang="en-US" dirty="0">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ZA"/>
          </a:p>
        </p:txBody>
      </p:sp>
      <p:sp>
        <p:nvSpPr>
          <p:cNvPr id="4" name="Slide Number Placeholder 3"/>
          <p:cNvSpPr>
            <a:spLocks noGrp="1"/>
          </p:cNvSpPr>
          <p:nvPr>
            <p:ph type="sldNum" sz="quarter" idx="10"/>
          </p:nvPr>
        </p:nvSpPr>
        <p:spPr/>
        <p:txBody>
          <a:bodyPr/>
          <a:lstStyle/>
          <a:p>
            <a:fld id="{E2151D11-E910-4EDC-A240-586491CC9348}"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ZA"/>
          </a:p>
        </p:txBody>
      </p:sp>
      <p:sp>
        <p:nvSpPr>
          <p:cNvPr id="4" name="Slide Number Placeholder 3"/>
          <p:cNvSpPr>
            <a:spLocks noGrp="1"/>
          </p:cNvSpPr>
          <p:nvPr>
            <p:ph type="sldNum" sz="quarter" idx="10"/>
          </p:nvPr>
        </p:nvSpPr>
        <p:spPr/>
        <p:txBody>
          <a:bodyPr/>
          <a:lstStyle/>
          <a:p>
            <a:fld id="{E2151D11-E910-4EDC-A240-586491CC9348}"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ZA" dirty="0"/>
          </a:p>
        </p:txBody>
      </p:sp>
      <p:sp>
        <p:nvSpPr>
          <p:cNvPr id="4" name="Slide Number Placeholder 3"/>
          <p:cNvSpPr>
            <a:spLocks noGrp="1"/>
          </p:cNvSpPr>
          <p:nvPr>
            <p:ph type="sldNum" sz="quarter" idx="10"/>
          </p:nvPr>
        </p:nvSpPr>
        <p:spPr/>
        <p:txBody>
          <a:bodyPr/>
          <a:lstStyle/>
          <a:p>
            <a:fld id="{E2151D11-E910-4EDC-A240-586491CC9348}"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ZA"/>
          </a:p>
        </p:txBody>
      </p:sp>
      <p:sp>
        <p:nvSpPr>
          <p:cNvPr id="4" name="Slide Number Placeholder 3"/>
          <p:cNvSpPr>
            <a:spLocks noGrp="1"/>
          </p:cNvSpPr>
          <p:nvPr>
            <p:ph type="sldNum" sz="quarter" idx="10"/>
          </p:nvPr>
        </p:nvSpPr>
        <p:spPr/>
        <p:txBody>
          <a:bodyPr/>
          <a:lstStyle/>
          <a:p>
            <a:fld id="{E2151D11-E910-4EDC-A240-586491CC9348}"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r>
              <a:rPr lang="en-US" smtClean="0"/>
              <a:t>10/09/2014</a:t>
            </a:r>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5C19ED5B-5FCA-453F-B070-3E424AC72DEE}"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r>
              <a:rPr lang="en-US" smtClean="0"/>
              <a:t>10/09/2014</a:t>
            </a:r>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DBC871EE-F6F1-4A8E-ADD9-D1A4100ED1D6}"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r>
              <a:rPr lang="en-US" smtClean="0"/>
              <a:t>10/09/2014</a:t>
            </a:r>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EA898226-C982-432F-BB7B-16351E995ED0}"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r>
              <a:rPr lang="en-US" smtClean="0"/>
              <a:t>10/09/2014</a:t>
            </a:r>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B24B03FF-CD51-4DF0-A28E-6E0281794714}"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r>
              <a:rPr lang="en-US" smtClean="0"/>
              <a:t>10/09/2014</a:t>
            </a:r>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93454E7D-D0DA-4AB7-BE23-3D91E2ADC878}"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r>
              <a:rPr lang="en-US" smtClean="0"/>
              <a:t>10/09/2014</a:t>
            </a:r>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83C1224D-B755-4976-B912-BCECB0335805}"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r>
              <a:rPr lang="en-US" smtClean="0"/>
              <a:t>10/09/2014</a:t>
            </a:r>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dirty="0"/>
          </a:p>
        </p:txBody>
      </p:sp>
      <p:sp>
        <p:nvSpPr>
          <p:cNvPr id="9" name="Slide Number Placeholder 5"/>
          <p:cNvSpPr>
            <a:spLocks noGrp="1"/>
          </p:cNvSpPr>
          <p:nvPr>
            <p:ph type="sldNum" sz="quarter" idx="12"/>
          </p:nvPr>
        </p:nvSpPr>
        <p:spPr/>
        <p:txBody>
          <a:bodyPr/>
          <a:lstStyle>
            <a:lvl1pPr>
              <a:defRPr/>
            </a:lvl1pPr>
          </a:lstStyle>
          <a:p>
            <a:pPr>
              <a:defRPr/>
            </a:pPr>
            <a:fld id="{C7E6347A-2F88-4B11-983F-679728B04497}"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r>
              <a:rPr lang="en-US" smtClean="0"/>
              <a:t>10/09/2014</a:t>
            </a:r>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p:txBody>
          <a:bodyPr/>
          <a:lstStyle>
            <a:lvl1pPr>
              <a:defRPr/>
            </a:lvl1pPr>
          </a:lstStyle>
          <a:p>
            <a:pPr>
              <a:defRPr/>
            </a:pPr>
            <a:fld id="{4C796260-EC76-40A9-9B69-3BA5D2248B81}"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r>
              <a:rPr lang="en-US" smtClean="0"/>
              <a:t>10/09/2014</a:t>
            </a:r>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dirty="0"/>
          </a:p>
        </p:txBody>
      </p:sp>
      <p:sp>
        <p:nvSpPr>
          <p:cNvPr id="4" name="Slide Number Placeholder 5"/>
          <p:cNvSpPr>
            <a:spLocks noGrp="1"/>
          </p:cNvSpPr>
          <p:nvPr>
            <p:ph type="sldNum" sz="quarter" idx="12"/>
          </p:nvPr>
        </p:nvSpPr>
        <p:spPr/>
        <p:txBody>
          <a:bodyPr/>
          <a:lstStyle>
            <a:lvl1pPr>
              <a:defRPr/>
            </a:lvl1pPr>
          </a:lstStyle>
          <a:p>
            <a:pPr>
              <a:defRPr/>
            </a:pPr>
            <a:fld id="{28BF3466-B116-429A-932F-5401F9167892}"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r>
              <a:rPr lang="en-US" smtClean="0"/>
              <a:t>10/09/2014</a:t>
            </a:r>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01D92F0C-164C-45FF-9415-8B6D23D1358D}"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r>
              <a:rPr lang="en-US" smtClean="0"/>
              <a:t>10/09/2014</a:t>
            </a:r>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F91865FE-E7D2-4A7F-B662-725C12E6334C}"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r>
              <a:rPr lang="en-US" smtClean="0"/>
              <a:t>10/09/2014</a:t>
            </a:r>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913F0E14-0DB6-4D24-BCE4-BCAB78E99D5A}"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wmf"/></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6" descr="SLIDE THEME.jpg"/>
          <p:cNvPicPr>
            <a:picLocks noChangeAspect="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2051" name="Title 1"/>
          <p:cNvSpPr>
            <a:spLocks noGrp="1"/>
          </p:cNvSpPr>
          <p:nvPr>
            <p:ph type="ctrTitle"/>
          </p:nvPr>
        </p:nvSpPr>
        <p:spPr>
          <a:xfrm>
            <a:off x="685800" y="2130425"/>
            <a:ext cx="7772400" cy="2655897"/>
          </a:xfrm>
        </p:spPr>
        <p:txBody>
          <a:bodyPr/>
          <a:lstStyle/>
          <a:p>
            <a:r>
              <a:rPr lang="en-US" sz="2800" b="1" dirty="0" smtClean="0">
                <a:latin typeface="Arial" pitchFamily="34" charset="0"/>
                <a:cs typeface="Arial" pitchFamily="34" charset="0"/>
              </a:rPr>
              <a:t>Research Colloquium on Post-School Education and Training</a:t>
            </a:r>
            <a:br>
              <a:rPr lang="en-US" sz="2800" b="1" dirty="0" smtClean="0">
                <a:latin typeface="Arial" pitchFamily="34" charset="0"/>
                <a:cs typeface="Arial" pitchFamily="34" charset="0"/>
              </a:rPr>
            </a:br>
            <a:r>
              <a:rPr lang="en-US" sz="2800" b="1" dirty="0" smtClean="0">
                <a:latin typeface="Arial" pitchFamily="34" charset="0"/>
                <a:cs typeface="Arial" pitchFamily="34" charset="0"/>
              </a:rPr>
              <a:t/>
            </a:r>
            <a:br>
              <a:rPr lang="en-US" sz="2800" b="1" dirty="0" smtClean="0">
                <a:latin typeface="Arial" pitchFamily="34" charset="0"/>
                <a:cs typeface="Arial" pitchFamily="34" charset="0"/>
              </a:rPr>
            </a:br>
            <a:r>
              <a:rPr lang="en-US" sz="1800" b="1" i="1" dirty="0" smtClean="0">
                <a:latin typeface="Arial" pitchFamily="34" charset="0"/>
                <a:cs typeface="Arial" pitchFamily="34" charset="0"/>
              </a:rPr>
              <a:t>4 November 2014, Burgers Park Hotel</a:t>
            </a:r>
            <a:r>
              <a:rPr lang="en-US" sz="1800" b="1" dirty="0" smtClean="0">
                <a:latin typeface="Arial" pitchFamily="34" charset="0"/>
                <a:cs typeface="Arial" pitchFamily="34" charset="0"/>
              </a:rPr>
              <a:t/>
            </a:r>
            <a:br>
              <a:rPr lang="en-US" sz="1800" b="1" dirty="0" smtClean="0">
                <a:latin typeface="Arial" pitchFamily="34" charset="0"/>
                <a:cs typeface="Arial" pitchFamily="34" charset="0"/>
              </a:rPr>
            </a:br>
            <a:r>
              <a:rPr lang="en-US" sz="1800" b="1" dirty="0" smtClean="0">
                <a:latin typeface="Arial" pitchFamily="34" charset="0"/>
                <a:cs typeface="Arial" pitchFamily="34" charset="0"/>
              </a:rPr>
              <a:t/>
            </a:r>
            <a:br>
              <a:rPr lang="en-US" sz="1800" b="1" dirty="0" smtClean="0">
                <a:latin typeface="Arial" pitchFamily="34" charset="0"/>
                <a:cs typeface="Arial" pitchFamily="34" charset="0"/>
              </a:rPr>
            </a:br>
            <a:r>
              <a:rPr lang="en-US" sz="2400" b="1" dirty="0" smtClean="0">
                <a:latin typeface="Arial" pitchFamily="34" charset="0"/>
                <a:cs typeface="Arial" pitchFamily="34" charset="0"/>
              </a:rPr>
              <a:t>Higher Education and Training Information System</a:t>
            </a:r>
            <a:endParaRPr lang="en-US" sz="2400" b="1" dirty="0" smtClean="0">
              <a:latin typeface="Arial" pitchFamily="34" charset="0"/>
              <a:cs typeface="Arial" pitchFamily="34" charset="0"/>
            </a:endParaRPr>
          </a:p>
        </p:txBody>
      </p:sp>
      <p:sp>
        <p:nvSpPr>
          <p:cNvPr id="9" name="Subtitle 2"/>
          <p:cNvSpPr>
            <a:spLocks noGrp="1"/>
          </p:cNvSpPr>
          <p:nvPr>
            <p:ph type="subTitle" idx="1"/>
          </p:nvPr>
        </p:nvSpPr>
        <p:spPr>
          <a:xfrm>
            <a:off x="1371600" y="4786322"/>
            <a:ext cx="6400800" cy="852478"/>
          </a:xfrm>
        </p:spPr>
        <p:txBody>
          <a:bodyPr rtlCol="0">
            <a:normAutofit/>
          </a:bodyPr>
          <a:lstStyle/>
          <a:p>
            <a:pPr fontAlgn="auto">
              <a:spcAft>
                <a:spcPts val="0"/>
              </a:spcAft>
              <a:buFont typeface="Arial"/>
              <a:buNone/>
              <a:defRPr/>
            </a:pPr>
            <a:r>
              <a:rPr lang="en-US" sz="2000" b="1" dirty="0" smtClean="0">
                <a:solidFill>
                  <a:schemeClr val="tx1"/>
                </a:solidFill>
                <a:latin typeface="Arial" pitchFamily="34" charset="0"/>
                <a:cs typeface="Arial" pitchFamily="34" charset="0"/>
              </a:rPr>
              <a:t>Jean Skene, Director: HEMIS</a:t>
            </a:r>
          </a:p>
          <a:p>
            <a:pPr fontAlgn="auto">
              <a:spcAft>
                <a:spcPts val="0"/>
              </a:spcAft>
              <a:buFont typeface="Arial"/>
              <a:buNone/>
              <a:defRPr/>
            </a:pPr>
            <a:r>
              <a:rPr lang="en-US" sz="1800" b="1" dirty="0" smtClean="0">
                <a:solidFill>
                  <a:schemeClr val="tx1"/>
                </a:solidFill>
                <a:latin typeface="Arial" pitchFamily="34" charset="0"/>
                <a:cs typeface="Arial" pitchFamily="34" charset="0"/>
              </a:rPr>
              <a:t>Department of Higher Education and Training</a:t>
            </a:r>
          </a:p>
          <a:p>
            <a:pPr fontAlgn="auto">
              <a:spcAft>
                <a:spcPts val="0"/>
              </a:spcAft>
              <a:buFont typeface="Arial"/>
              <a:buNone/>
              <a:defRPr/>
            </a:pPr>
            <a:endParaRPr lang="en-US" sz="2800" dirty="0"/>
          </a:p>
        </p:txBody>
      </p:sp>
      <p:sp>
        <p:nvSpPr>
          <p:cNvPr id="5" name="Date Placeholder 4"/>
          <p:cNvSpPr>
            <a:spLocks noGrp="1"/>
          </p:cNvSpPr>
          <p:nvPr>
            <p:ph type="dt" sz="half" idx="10"/>
          </p:nvPr>
        </p:nvSpPr>
        <p:spPr/>
        <p:txBody>
          <a:bodyPr/>
          <a:lstStyle/>
          <a:p>
            <a:pPr>
              <a:defRPr/>
            </a:pPr>
            <a:r>
              <a:rPr lang="en-US" smtClean="0"/>
              <a:t>10/09/2014</a:t>
            </a:r>
            <a:endParaRPr lang="en-US" dirty="0"/>
          </a:p>
        </p:txBody>
      </p:sp>
      <p:sp>
        <p:nvSpPr>
          <p:cNvPr id="6" name="Slide Number Placeholder 5"/>
          <p:cNvSpPr>
            <a:spLocks noGrp="1"/>
          </p:cNvSpPr>
          <p:nvPr>
            <p:ph type="sldNum" sz="quarter" idx="12"/>
          </p:nvPr>
        </p:nvSpPr>
        <p:spPr/>
        <p:txBody>
          <a:bodyPr/>
          <a:lstStyle/>
          <a:p>
            <a:pPr>
              <a:defRPr/>
            </a:pPr>
            <a:fld id="{5C19ED5B-5FCA-453F-B070-3E424AC72DEE}" type="slidenum">
              <a:rPr lang="en-US" smtClean="0"/>
              <a:pPr>
                <a:defRPr/>
              </a:pPr>
              <a:t>1</a:t>
            </a:fld>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4" descr="SLIDE LAYOUT.jpg"/>
          <p:cNvPicPr>
            <a:picLocks noChangeAspect="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5" name="Date Placeholder 4"/>
          <p:cNvSpPr>
            <a:spLocks noGrp="1"/>
          </p:cNvSpPr>
          <p:nvPr>
            <p:ph type="dt" sz="half" idx="10"/>
          </p:nvPr>
        </p:nvSpPr>
        <p:spPr/>
        <p:txBody>
          <a:bodyPr/>
          <a:lstStyle/>
          <a:p>
            <a:pPr>
              <a:defRPr/>
            </a:pPr>
            <a:r>
              <a:rPr lang="en-US" smtClean="0"/>
              <a:t>10/09/2014</a:t>
            </a:r>
            <a:endParaRPr lang="en-US" dirty="0"/>
          </a:p>
        </p:txBody>
      </p:sp>
      <p:sp>
        <p:nvSpPr>
          <p:cNvPr id="6" name="Slide Number Placeholder 5"/>
          <p:cNvSpPr>
            <a:spLocks noGrp="1"/>
          </p:cNvSpPr>
          <p:nvPr>
            <p:ph type="sldNum" sz="quarter" idx="12"/>
          </p:nvPr>
        </p:nvSpPr>
        <p:spPr/>
        <p:txBody>
          <a:bodyPr/>
          <a:lstStyle/>
          <a:p>
            <a:pPr>
              <a:defRPr/>
            </a:pPr>
            <a:fld id="{B24B03FF-CD51-4DF0-A28E-6E0281794714}" type="slidenum">
              <a:rPr lang="en-US" smtClean="0"/>
              <a:pPr>
                <a:defRPr/>
              </a:pPr>
              <a:t>10</a:t>
            </a:fld>
            <a:endParaRPr lang="en-US" dirty="0"/>
          </a:p>
        </p:txBody>
      </p:sp>
      <p:sp>
        <p:nvSpPr>
          <p:cNvPr id="5124" name="Content Placeholder 2"/>
          <p:cNvSpPr>
            <a:spLocks noGrp="1"/>
          </p:cNvSpPr>
          <p:nvPr>
            <p:ph idx="4294967295"/>
          </p:nvPr>
        </p:nvSpPr>
        <p:spPr>
          <a:xfrm>
            <a:off x="0" y="1600200"/>
            <a:ext cx="8229600" cy="4525963"/>
          </a:xfrm>
        </p:spPr>
        <p:txBody>
          <a:bodyPr/>
          <a:lstStyle/>
          <a:p>
            <a:pPr lvl="1"/>
            <a:endParaRPr lang="en-US" dirty="0" smtClean="0"/>
          </a:p>
          <a:p>
            <a:pPr lvl="1" algn="ctr">
              <a:buNone/>
            </a:pPr>
            <a:endParaRPr lang="en-US" dirty="0" smtClean="0"/>
          </a:p>
          <a:p>
            <a:pPr lvl="1" algn="ctr">
              <a:buNone/>
            </a:pPr>
            <a:endParaRPr lang="en-US" dirty="0" smtClean="0"/>
          </a:p>
          <a:p>
            <a:pPr lvl="1" algn="ctr">
              <a:buNone/>
            </a:pPr>
            <a:r>
              <a:rPr lang="en-US" sz="3600" b="1" dirty="0" smtClean="0">
                <a:latin typeface="Arial" pitchFamily="34" charset="0"/>
                <a:cs typeface="Arial" pitchFamily="34" charset="0"/>
              </a:rPr>
              <a:t>THANK  YOU</a:t>
            </a:r>
          </a:p>
          <a:p>
            <a:pPr lvl="1" algn="ctr">
              <a:buNone/>
            </a:pPr>
            <a:endParaRPr lang="en-US" dirty="0" smtClean="0"/>
          </a:p>
          <a:p>
            <a:pPr lvl="1">
              <a:buNone/>
            </a:pPr>
            <a:endParaRPr lang="en-US" dirty="0" smtClean="0"/>
          </a:p>
          <a:p>
            <a:pPr lvl="1"/>
            <a:endParaRPr lang="en-US" dirty="0" smtClean="0"/>
          </a:p>
          <a:p>
            <a:pPr lvl="1"/>
            <a:endParaRPr lang="en-US"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4" descr="SLIDE LAYOUT.jpg"/>
          <p:cNvPicPr>
            <a:picLocks noChangeAspect="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4099" name="Title 1"/>
          <p:cNvSpPr>
            <a:spLocks noGrp="1"/>
          </p:cNvSpPr>
          <p:nvPr>
            <p:ph type="title"/>
          </p:nvPr>
        </p:nvSpPr>
        <p:spPr>
          <a:xfrm>
            <a:off x="457200" y="571480"/>
            <a:ext cx="8229600" cy="846158"/>
          </a:xfrm>
        </p:spPr>
        <p:txBody>
          <a:bodyPr/>
          <a:lstStyle/>
          <a:p>
            <a:r>
              <a:rPr lang="en-US" b="1" dirty="0" smtClean="0">
                <a:latin typeface="Arial" pitchFamily="34" charset="0"/>
                <a:cs typeface="Arial" pitchFamily="34" charset="0"/>
              </a:rPr>
              <a:t>HEMIS BACKGROUND</a:t>
            </a:r>
          </a:p>
        </p:txBody>
      </p:sp>
      <p:sp>
        <p:nvSpPr>
          <p:cNvPr id="4100" name="Content Placeholder 2"/>
          <p:cNvSpPr>
            <a:spLocks noGrp="1"/>
          </p:cNvSpPr>
          <p:nvPr>
            <p:ph idx="1"/>
          </p:nvPr>
        </p:nvSpPr>
        <p:spPr>
          <a:xfrm>
            <a:off x="457200" y="1417638"/>
            <a:ext cx="8229600" cy="4708525"/>
          </a:xfrm>
        </p:spPr>
        <p:txBody>
          <a:bodyPr anchor="t"/>
          <a:lstStyle/>
          <a:p>
            <a:pPr marL="225425" lvl="1" indent="0" algn="just">
              <a:buNone/>
            </a:pPr>
            <a:r>
              <a:rPr lang="en-US" sz="2200" b="1" dirty="0" smtClean="0">
                <a:latin typeface="Arial" pitchFamily="34" charset="0"/>
                <a:cs typeface="Arial" pitchFamily="34" charset="0"/>
              </a:rPr>
              <a:t>SAPSE</a:t>
            </a:r>
            <a:r>
              <a:rPr lang="en-US" sz="2200" dirty="0" smtClean="0">
                <a:latin typeface="Arial" pitchFamily="34" charset="0"/>
                <a:cs typeface="Arial" pitchFamily="34" charset="0"/>
              </a:rPr>
              <a:t> – The South African Post Secondary Education reporting system contained only aggregated datasets.  Institutions would submit data tables in a specific format to the Department who would then validate the data and return to the Universities and Technikons for correction.  This process was extremely time consuming and often meant considerable delays in finalising the data.  Data from 1986 to 1998</a:t>
            </a:r>
          </a:p>
          <a:p>
            <a:pPr lvl="1" indent="0" algn="just">
              <a:buNone/>
            </a:pPr>
            <a:endParaRPr lang="en-US" sz="1200" dirty="0">
              <a:latin typeface="Arial" pitchFamily="34" charset="0"/>
              <a:cs typeface="Arial" pitchFamily="34" charset="0"/>
            </a:endParaRPr>
          </a:p>
          <a:p>
            <a:pPr marL="225425" lvl="1" indent="0" algn="just">
              <a:buNone/>
            </a:pPr>
            <a:r>
              <a:rPr lang="en-US" sz="2200" b="1" dirty="0">
                <a:latin typeface="Arial" pitchFamily="34" charset="0"/>
                <a:cs typeface="Arial" pitchFamily="34" charset="0"/>
              </a:rPr>
              <a:t>HEMIS </a:t>
            </a:r>
            <a:r>
              <a:rPr lang="en-US" sz="2200" dirty="0">
                <a:latin typeface="Arial" pitchFamily="34" charset="0"/>
                <a:cs typeface="Arial" pitchFamily="34" charset="0"/>
              </a:rPr>
              <a:t> - Higher </a:t>
            </a:r>
            <a:r>
              <a:rPr lang="en-US" sz="2200" dirty="0" smtClean="0">
                <a:latin typeface="Arial" pitchFamily="34" charset="0"/>
                <a:cs typeface="Arial" pitchFamily="34" charset="0"/>
              </a:rPr>
              <a:t>Education </a:t>
            </a:r>
            <a:r>
              <a:rPr lang="en-US" sz="2200" dirty="0">
                <a:latin typeface="Arial" pitchFamily="34" charset="0"/>
                <a:cs typeface="Arial" pitchFamily="34" charset="0"/>
              </a:rPr>
              <a:t>Management Information System is a unit record database and enables validation and cleaning of data to be done at the Universities before submitting to the Department.  Reduced the time lags and enables the DHET work with the data in many </a:t>
            </a:r>
            <a:r>
              <a:rPr lang="en-US" sz="2200" dirty="0" smtClean="0">
                <a:latin typeface="Arial" pitchFamily="34" charset="0"/>
                <a:cs typeface="Arial" pitchFamily="34" charset="0"/>
              </a:rPr>
              <a:t>ways.  Data from 1999 to 2013.</a:t>
            </a:r>
          </a:p>
          <a:p>
            <a:pPr lvl="1" indent="0" algn="just">
              <a:buNone/>
            </a:pPr>
            <a:endParaRPr lang="en-US" sz="2200" dirty="0" smtClean="0">
              <a:latin typeface="Arial" pitchFamily="34" charset="0"/>
              <a:cs typeface="Arial" pitchFamily="34" charset="0"/>
            </a:endParaRPr>
          </a:p>
        </p:txBody>
      </p:sp>
      <p:sp>
        <p:nvSpPr>
          <p:cNvPr id="5" name="Date Placeholder 4"/>
          <p:cNvSpPr>
            <a:spLocks noGrp="1"/>
          </p:cNvSpPr>
          <p:nvPr>
            <p:ph type="dt" sz="half" idx="10"/>
          </p:nvPr>
        </p:nvSpPr>
        <p:spPr/>
        <p:txBody>
          <a:bodyPr/>
          <a:lstStyle/>
          <a:p>
            <a:pPr>
              <a:defRPr/>
            </a:pPr>
            <a:r>
              <a:rPr lang="en-US" smtClean="0"/>
              <a:t>10/09/2014</a:t>
            </a:r>
            <a:endParaRPr lang="en-US" dirty="0"/>
          </a:p>
        </p:txBody>
      </p:sp>
      <p:sp>
        <p:nvSpPr>
          <p:cNvPr id="6" name="Slide Number Placeholder 5"/>
          <p:cNvSpPr>
            <a:spLocks noGrp="1"/>
          </p:cNvSpPr>
          <p:nvPr>
            <p:ph type="sldNum" sz="quarter" idx="12"/>
          </p:nvPr>
        </p:nvSpPr>
        <p:spPr/>
        <p:txBody>
          <a:bodyPr/>
          <a:lstStyle/>
          <a:p>
            <a:pPr>
              <a:defRPr/>
            </a:pPr>
            <a:fld id="{B24B03FF-CD51-4DF0-A28E-6E0281794714}" type="slidenum">
              <a:rPr lang="en-US" smtClean="0"/>
              <a:pPr>
                <a:defRPr/>
              </a:pPr>
              <a:t>2</a:t>
            </a:fld>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4" descr="SLIDE LAYOUT.jpg"/>
          <p:cNvPicPr>
            <a:picLocks noChangeAspect="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4099" name="Title 1"/>
          <p:cNvSpPr>
            <a:spLocks noGrp="1"/>
          </p:cNvSpPr>
          <p:nvPr>
            <p:ph type="title"/>
          </p:nvPr>
        </p:nvSpPr>
        <p:spPr>
          <a:xfrm>
            <a:off x="457200" y="571480"/>
            <a:ext cx="8229600" cy="846158"/>
          </a:xfrm>
        </p:spPr>
        <p:txBody>
          <a:bodyPr/>
          <a:lstStyle/>
          <a:p>
            <a:r>
              <a:rPr lang="en-US" b="1" dirty="0" smtClean="0">
                <a:latin typeface="Arial" pitchFamily="34" charset="0"/>
                <a:cs typeface="Arial" pitchFamily="34" charset="0"/>
              </a:rPr>
              <a:t>HEMIS BACKGROUND</a:t>
            </a:r>
          </a:p>
        </p:txBody>
      </p:sp>
      <p:sp>
        <p:nvSpPr>
          <p:cNvPr id="4100" name="Content Placeholder 2"/>
          <p:cNvSpPr>
            <a:spLocks noGrp="1"/>
          </p:cNvSpPr>
          <p:nvPr>
            <p:ph idx="1"/>
          </p:nvPr>
        </p:nvSpPr>
        <p:spPr>
          <a:xfrm>
            <a:off x="457200" y="1417638"/>
            <a:ext cx="8229600" cy="4708525"/>
          </a:xfrm>
        </p:spPr>
        <p:txBody>
          <a:bodyPr anchor="t"/>
          <a:lstStyle/>
          <a:p>
            <a:pPr lvl="1" indent="0" algn="just">
              <a:buNone/>
            </a:pPr>
            <a:r>
              <a:rPr lang="en-US" sz="2200" dirty="0" smtClean="0">
                <a:latin typeface="Arial" pitchFamily="34" charset="0"/>
                <a:cs typeface="Arial" pitchFamily="34" charset="0"/>
              </a:rPr>
              <a:t>Institutions have a production database which contains information on:- the academic structure, student applications, student registrations, examinations, finance, HR, etc.</a:t>
            </a:r>
          </a:p>
          <a:p>
            <a:pPr lvl="1" indent="0" algn="just">
              <a:buNone/>
            </a:pPr>
            <a:endParaRPr lang="en-US" sz="2200" dirty="0" smtClean="0">
              <a:latin typeface="Arial" pitchFamily="34" charset="0"/>
              <a:cs typeface="Arial" pitchFamily="34" charset="0"/>
            </a:endParaRPr>
          </a:p>
        </p:txBody>
      </p:sp>
      <p:sp>
        <p:nvSpPr>
          <p:cNvPr id="5" name="Date Placeholder 4"/>
          <p:cNvSpPr>
            <a:spLocks noGrp="1"/>
          </p:cNvSpPr>
          <p:nvPr>
            <p:ph type="dt" sz="half" idx="10"/>
          </p:nvPr>
        </p:nvSpPr>
        <p:spPr/>
        <p:txBody>
          <a:bodyPr/>
          <a:lstStyle/>
          <a:p>
            <a:pPr>
              <a:defRPr/>
            </a:pPr>
            <a:r>
              <a:rPr lang="en-US" smtClean="0"/>
              <a:t>10/09/2014</a:t>
            </a:r>
            <a:endParaRPr lang="en-US" dirty="0"/>
          </a:p>
        </p:txBody>
      </p:sp>
      <p:sp>
        <p:nvSpPr>
          <p:cNvPr id="6" name="Slide Number Placeholder 5"/>
          <p:cNvSpPr>
            <a:spLocks noGrp="1"/>
          </p:cNvSpPr>
          <p:nvPr>
            <p:ph type="sldNum" sz="quarter" idx="12"/>
          </p:nvPr>
        </p:nvSpPr>
        <p:spPr/>
        <p:txBody>
          <a:bodyPr/>
          <a:lstStyle/>
          <a:p>
            <a:pPr>
              <a:defRPr/>
            </a:pPr>
            <a:fld id="{B24B03FF-CD51-4DF0-A28E-6E0281794714}" type="slidenum">
              <a:rPr lang="en-US" smtClean="0"/>
              <a:pPr>
                <a:defRPr/>
              </a:pPr>
              <a:t>3</a:t>
            </a:fld>
            <a:endParaRPr lang="en-US" dirty="0"/>
          </a:p>
        </p:txBody>
      </p:sp>
      <p:sp>
        <p:nvSpPr>
          <p:cNvPr id="3075" name="mainfrm"/>
          <p:cNvSpPr>
            <a:spLocks noEditPoints="1" noChangeArrowheads="1"/>
          </p:cNvSpPr>
          <p:nvPr/>
        </p:nvSpPr>
        <p:spPr bwMode="auto">
          <a:xfrm>
            <a:off x="3357554" y="3786189"/>
            <a:ext cx="2500329" cy="2339973"/>
          </a:xfrm>
          <a:custGeom>
            <a:avLst/>
            <a:gdLst>
              <a:gd name="T0" fmla="*/ 0 w 21600"/>
              <a:gd name="T1" fmla="*/ 0 h 21600"/>
              <a:gd name="T2" fmla="*/ 10800 w 21600"/>
              <a:gd name="T3" fmla="*/ 0 h 21600"/>
              <a:gd name="T4" fmla="*/ 21600 w 21600"/>
              <a:gd name="T5" fmla="*/ 0 h 21600"/>
              <a:gd name="T6" fmla="*/ 21600 w 21600"/>
              <a:gd name="T7" fmla="*/ 10800 h 21600"/>
              <a:gd name="T8" fmla="*/ 20603 w 21600"/>
              <a:gd name="T9" fmla="*/ 21600 h 21600"/>
              <a:gd name="T10" fmla="*/ 10800 w 21600"/>
              <a:gd name="T11" fmla="*/ 21600 h 21600"/>
              <a:gd name="T12" fmla="*/ 1163 w 21600"/>
              <a:gd name="T13" fmla="*/ 21600 h 21600"/>
              <a:gd name="T14" fmla="*/ 0 w 21600"/>
              <a:gd name="T15" fmla="*/ 10800 h 21600"/>
              <a:gd name="T16" fmla="*/ 332 w 21600"/>
              <a:gd name="T17" fmla="*/ 22174 h 21600"/>
              <a:gd name="T18" fmla="*/ 21579 w 21600"/>
              <a:gd name="T19" fmla="*/ 27914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21600" y="10885"/>
                </a:moveTo>
                <a:lnTo>
                  <a:pt x="21600" y="0"/>
                </a:lnTo>
                <a:lnTo>
                  <a:pt x="10634" y="0"/>
                </a:lnTo>
                <a:lnTo>
                  <a:pt x="0" y="0"/>
                </a:lnTo>
                <a:lnTo>
                  <a:pt x="0" y="10885"/>
                </a:lnTo>
                <a:lnTo>
                  <a:pt x="0" y="19729"/>
                </a:lnTo>
                <a:lnTo>
                  <a:pt x="1163" y="19729"/>
                </a:lnTo>
                <a:lnTo>
                  <a:pt x="1163" y="21600"/>
                </a:lnTo>
                <a:lnTo>
                  <a:pt x="10800" y="21600"/>
                </a:lnTo>
                <a:lnTo>
                  <a:pt x="20603" y="21600"/>
                </a:lnTo>
                <a:lnTo>
                  <a:pt x="20603" y="19729"/>
                </a:lnTo>
                <a:lnTo>
                  <a:pt x="21600" y="19729"/>
                </a:lnTo>
                <a:lnTo>
                  <a:pt x="21600" y="10885"/>
                </a:lnTo>
                <a:close/>
              </a:path>
              <a:path w="21600" h="21600" extrusionOk="0">
                <a:moveTo>
                  <a:pt x="1163" y="19729"/>
                </a:moveTo>
                <a:lnTo>
                  <a:pt x="4320" y="19729"/>
                </a:lnTo>
                <a:lnTo>
                  <a:pt x="16449" y="19729"/>
                </a:lnTo>
                <a:lnTo>
                  <a:pt x="20603" y="19729"/>
                </a:lnTo>
                <a:lnTo>
                  <a:pt x="1163" y="19729"/>
                </a:lnTo>
                <a:moveTo>
                  <a:pt x="1495" y="2381"/>
                </a:moveTo>
                <a:lnTo>
                  <a:pt x="2160" y="2381"/>
                </a:lnTo>
                <a:lnTo>
                  <a:pt x="4985" y="2381"/>
                </a:lnTo>
                <a:lnTo>
                  <a:pt x="5982" y="2381"/>
                </a:lnTo>
                <a:lnTo>
                  <a:pt x="1495" y="2381"/>
                </a:lnTo>
                <a:lnTo>
                  <a:pt x="1495" y="3402"/>
                </a:lnTo>
                <a:lnTo>
                  <a:pt x="2160" y="3402"/>
                </a:lnTo>
                <a:lnTo>
                  <a:pt x="4985" y="3402"/>
                </a:lnTo>
                <a:lnTo>
                  <a:pt x="5982" y="3402"/>
                </a:lnTo>
                <a:lnTo>
                  <a:pt x="1495" y="3402"/>
                </a:lnTo>
                <a:lnTo>
                  <a:pt x="1495" y="4422"/>
                </a:lnTo>
                <a:lnTo>
                  <a:pt x="2160" y="4422"/>
                </a:lnTo>
                <a:lnTo>
                  <a:pt x="4985" y="4422"/>
                </a:lnTo>
                <a:lnTo>
                  <a:pt x="5982" y="4422"/>
                </a:lnTo>
                <a:lnTo>
                  <a:pt x="1495" y="4422"/>
                </a:lnTo>
                <a:lnTo>
                  <a:pt x="1495" y="5443"/>
                </a:lnTo>
                <a:lnTo>
                  <a:pt x="2160" y="5443"/>
                </a:lnTo>
                <a:lnTo>
                  <a:pt x="4985" y="5443"/>
                </a:lnTo>
                <a:lnTo>
                  <a:pt x="5982" y="5443"/>
                </a:lnTo>
                <a:lnTo>
                  <a:pt x="1495" y="5443"/>
                </a:lnTo>
                <a:lnTo>
                  <a:pt x="1495" y="6463"/>
                </a:lnTo>
                <a:lnTo>
                  <a:pt x="2160" y="6463"/>
                </a:lnTo>
                <a:lnTo>
                  <a:pt x="4985" y="6463"/>
                </a:lnTo>
                <a:lnTo>
                  <a:pt x="5982" y="6463"/>
                </a:lnTo>
                <a:lnTo>
                  <a:pt x="1495" y="6463"/>
                </a:lnTo>
                <a:lnTo>
                  <a:pt x="1495" y="7483"/>
                </a:lnTo>
                <a:lnTo>
                  <a:pt x="2160" y="7483"/>
                </a:lnTo>
                <a:lnTo>
                  <a:pt x="4985" y="7483"/>
                </a:lnTo>
                <a:lnTo>
                  <a:pt x="5982" y="7483"/>
                </a:lnTo>
                <a:lnTo>
                  <a:pt x="1495" y="7483"/>
                </a:lnTo>
                <a:lnTo>
                  <a:pt x="1495" y="8504"/>
                </a:lnTo>
                <a:lnTo>
                  <a:pt x="2160" y="8504"/>
                </a:lnTo>
                <a:lnTo>
                  <a:pt x="4985" y="8504"/>
                </a:lnTo>
                <a:lnTo>
                  <a:pt x="5982" y="8504"/>
                </a:lnTo>
                <a:lnTo>
                  <a:pt x="1495" y="8504"/>
                </a:lnTo>
                <a:lnTo>
                  <a:pt x="1495" y="9524"/>
                </a:lnTo>
                <a:lnTo>
                  <a:pt x="2160" y="9524"/>
                </a:lnTo>
                <a:lnTo>
                  <a:pt x="4985" y="9524"/>
                </a:lnTo>
                <a:lnTo>
                  <a:pt x="5982" y="9524"/>
                </a:lnTo>
                <a:lnTo>
                  <a:pt x="1495" y="9524"/>
                </a:lnTo>
                <a:lnTo>
                  <a:pt x="1495" y="10545"/>
                </a:lnTo>
                <a:lnTo>
                  <a:pt x="2160" y="10545"/>
                </a:lnTo>
                <a:lnTo>
                  <a:pt x="4985" y="10545"/>
                </a:lnTo>
                <a:lnTo>
                  <a:pt x="5982" y="10545"/>
                </a:lnTo>
                <a:lnTo>
                  <a:pt x="1495" y="10545"/>
                </a:lnTo>
                <a:lnTo>
                  <a:pt x="1495" y="11565"/>
                </a:lnTo>
                <a:lnTo>
                  <a:pt x="2160" y="11565"/>
                </a:lnTo>
                <a:lnTo>
                  <a:pt x="4985" y="11565"/>
                </a:lnTo>
                <a:lnTo>
                  <a:pt x="5982" y="11565"/>
                </a:lnTo>
                <a:lnTo>
                  <a:pt x="1495" y="11565"/>
                </a:lnTo>
                <a:lnTo>
                  <a:pt x="1495" y="12586"/>
                </a:lnTo>
                <a:lnTo>
                  <a:pt x="2160" y="12586"/>
                </a:lnTo>
                <a:lnTo>
                  <a:pt x="4985" y="12586"/>
                </a:lnTo>
                <a:lnTo>
                  <a:pt x="5982" y="12586"/>
                </a:lnTo>
                <a:lnTo>
                  <a:pt x="1495" y="12586"/>
                </a:lnTo>
                <a:lnTo>
                  <a:pt x="1495" y="13606"/>
                </a:lnTo>
                <a:lnTo>
                  <a:pt x="2160" y="13606"/>
                </a:lnTo>
                <a:lnTo>
                  <a:pt x="4985" y="13606"/>
                </a:lnTo>
                <a:lnTo>
                  <a:pt x="5982" y="13606"/>
                </a:lnTo>
                <a:lnTo>
                  <a:pt x="1495" y="13606"/>
                </a:lnTo>
                <a:lnTo>
                  <a:pt x="1495" y="14627"/>
                </a:lnTo>
                <a:lnTo>
                  <a:pt x="2160" y="14627"/>
                </a:lnTo>
                <a:lnTo>
                  <a:pt x="4985" y="14627"/>
                </a:lnTo>
                <a:lnTo>
                  <a:pt x="5982" y="14627"/>
                </a:lnTo>
                <a:lnTo>
                  <a:pt x="1495" y="14627"/>
                </a:lnTo>
                <a:lnTo>
                  <a:pt x="1495" y="15647"/>
                </a:lnTo>
                <a:lnTo>
                  <a:pt x="2160" y="15647"/>
                </a:lnTo>
                <a:lnTo>
                  <a:pt x="4985" y="15647"/>
                </a:lnTo>
                <a:lnTo>
                  <a:pt x="5982" y="15647"/>
                </a:lnTo>
                <a:lnTo>
                  <a:pt x="1495" y="15647"/>
                </a:lnTo>
                <a:lnTo>
                  <a:pt x="1495" y="16668"/>
                </a:lnTo>
                <a:lnTo>
                  <a:pt x="2160" y="16668"/>
                </a:lnTo>
                <a:lnTo>
                  <a:pt x="4985" y="16668"/>
                </a:lnTo>
                <a:lnTo>
                  <a:pt x="5982" y="16668"/>
                </a:lnTo>
                <a:lnTo>
                  <a:pt x="1495" y="16668"/>
                </a:lnTo>
                <a:lnTo>
                  <a:pt x="1495" y="17688"/>
                </a:lnTo>
                <a:lnTo>
                  <a:pt x="2160" y="17688"/>
                </a:lnTo>
                <a:lnTo>
                  <a:pt x="4985" y="17688"/>
                </a:lnTo>
                <a:lnTo>
                  <a:pt x="5982" y="17688"/>
                </a:lnTo>
                <a:lnTo>
                  <a:pt x="1495" y="17688"/>
                </a:lnTo>
                <a:moveTo>
                  <a:pt x="1994" y="19729"/>
                </a:moveTo>
                <a:lnTo>
                  <a:pt x="1994" y="20069"/>
                </a:lnTo>
                <a:lnTo>
                  <a:pt x="1994" y="21260"/>
                </a:lnTo>
                <a:lnTo>
                  <a:pt x="1994" y="21600"/>
                </a:lnTo>
                <a:lnTo>
                  <a:pt x="1994" y="19729"/>
                </a:lnTo>
                <a:lnTo>
                  <a:pt x="2658" y="19729"/>
                </a:lnTo>
                <a:lnTo>
                  <a:pt x="2658" y="20069"/>
                </a:lnTo>
                <a:lnTo>
                  <a:pt x="2658" y="21260"/>
                </a:lnTo>
                <a:lnTo>
                  <a:pt x="2658" y="21600"/>
                </a:lnTo>
                <a:lnTo>
                  <a:pt x="2658" y="19729"/>
                </a:lnTo>
                <a:lnTo>
                  <a:pt x="3489" y="19729"/>
                </a:lnTo>
                <a:lnTo>
                  <a:pt x="3489" y="20069"/>
                </a:lnTo>
                <a:lnTo>
                  <a:pt x="3489" y="21260"/>
                </a:lnTo>
                <a:lnTo>
                  <a:pt x="3489" y="21600"/>
                </a:lnTo>
                <a:lnTo>
                  <a:pt x="3489" y="19729"/>
                </a:lnTo>
                <a:lnTo>
                  <a:pt x="4320" y="19729"/>
                </a:lnTo>
                <a:lnTo>
                  <a:pt x="4320" y="20069"/>
                </a:lnTo>
                <a:lnTo>
                  <a:pt x="4320" y="21260"/>
                </a:lnTo>
                <a:lnTo>
                  <a:pt x="4320" y="21600"/>
                </a:lnTo>
                <a:lnTo>
                  <a:pt x="4320" y="19729"/>
                </a:lnTo>
                <a:lnTo>
                  <a:pt x="5151" y="19729"/>
                </a:lnTo>
                <a:lnTo>
                  <a:pt x="5151" y="20069"/>
                </a:lnTo>
                <a:lnTo>
                  <a:pt x="5151" y="21260"/>
                </a:lnTo>
                <a:lnTo>
                  <a:pt x="5151" y="21600"/>
                </a:lnTo>
                <a:lnTo>
                  <a:pt x="5151" y="19729"/>
                </a:lnTo>
                <a:lnTo>
                  <a:pt x="5982" y="19729"/>
                </a:lnTo>
                <a:lnTo>
                  <a:pt x="5982" y="20069"/>
                </a:lnTo>
                <a:lnTo>
                  <a:pt x="5982" y="21260"/>
                </a:lnTo>
                <a:lnTo>
                  <a:pt x="5982" y="21600"/>
                </a:lnTo>
                <a:lnTo>
                  <a:pt x="5982" y="19729"/>
                </a:lnTo>
                <a:lnTo>
                  <a:pt x="6812" y="19729"/>
                </a:lnTo>
                <a:lnTo>
                  <a:pt x="6812" y="20069"/>
                </a:lnTo>
                <a:lnTo>
                  <a:pt x="6812" y="21260"/>
                </a:lnTo>
                <a:lnTo>
                  <a:pt x="6812" y="21600"/>
                </a:lnTo>
                <a:lnTo>
                  <a:pt x="6812" y="19729"/>
                </a:lnTo>
                <a:lnTo>
                  <a:pt x="7643" y="19729"/>
                </a:lnTo>
                <a:lnTo>
                  <a:pt x="7643" y="20069"/>
                </a:lnTo>
                <a:lnTo>
                  <a:pt x="7643" y="21260"/>
                </a:lnTo>
                <a:lnTo>
                  <a:pt x="7643" y="21600"/>
                </a:lnTo>
                <a:lnTo>
                  <a:pt x="7643" y="19729"/>
                </a:lnTo>
                <a:lnTo>
                  <a:pt x="8474" y="19729"/>
                </a:lnTo>
                <a:lnTo>
                  <a:pt x="8474" y="20069"/>
                </a:lnTo>
                <a:lnTo>
                  <a:pt x="8474" y="21260"/>
                </a:lnTo>
                <a:lnTo>
                  <a:pt x="8474" y="21600"/>
                </a:lnTo>
                <a:lnTo>
                  <a:pt x="8474" y="19729"/>
                </a:lnTo>
                <a:lnTo>
                  <a:pt x="9305" y="19729"/>
                </a:lnTo>
                <a:lnTo>
                  <a:pt x="9305" y="20069"/>
                </a:lnTo>
                <a:lnTo>
                  <a:pt x="9305" y="21260"/>
                </a:lnTo>
                <a:lnTo>
                  <a:pt x="9305" y="21600"/>
                </a:lnTo>
                <a:lnTo>
                  <a:pt x="9305" y="19729"/>
                </a:lnTo>
                <a:lnTo>
                  <a:pt x="10135" y="19729"/>
                </a:lnTo>
                <a:lnTo>
                  <a:pt x="10135" y="20069"/>
                </a:lnTo>
                <a:lnTo>
                  <a:pt x="10135" y="21260"/>
                </a:lnTo>
                <a:lnTo>
                  <a:pt x="10135" y="21600"/>
                </a:lnTo>
                <a:lnTo>
                  <a:pt x="10135" y="19729"/>
                </a:lnTo>
                <a:lnTo>
                  <a:pt x="10966" y="19729"/>
                </a:lnTo>
                <a:lnTo>
                  <a:pt x="10966" y="20069"/>
                </a:lnTo>
                <a:lnTo>
                  <a:pt x="10966" y="21260"/>
                </a:lnTo>
                <a:lnTo>
                  <a:pt x="10966" y="21600"/>
                </a:lnTo>
                <a:lnTo>
                  <a:pt x="10966" y="19729"/>
                </a:lnTo>
                <a:lnTo>
                  <a:pt x="11797" y="19729"/>
                </a:lnTo>
                <a:lnTo>
                  <a:pt x="11797" y="20069"/>
                </a:lnTo>
                <a:lnTo>
                  <a:pt x="11797" y="21260"/>
                </a:lnTo>
                <a:lnTo>
                  <a:pt x="11797" y="21600"/>
                </a:lnTo>
                <a:lnTo>
                  <a:pt x="11797" y="19729"/>
                </a:lnTo>
                <a:lnTo>
                  <a:pt x="12462" y="19729"/>
                </a:lnTo>
                <a:lnTo>
                  <a:pt x="12462" y="20069"/>
                </a:lnTo>
                <a:lnTo>
                  <a:pt x="12462" y="21260"/>
                </a:lnTo>
                <a:lnTo>
                  <a:pt x="12462" y="21600"/>
                </a:lnTo>
                <a:lnTo>
                  <a:pt x="12462" y="19729"/>
                </a:lnTo>
                <a:lnTo>
                  <a:pt x="13292" y="19729"/>
                </a:lnTo>
                <a:lnTo>
                  <a:pt x="13292" y="20069"/>
                </a:lnTo>
                <a:lnTo>
                  <a:pt x="13292" y="21260"/>
                </a:lnTo>
                <a:lnTo>
                  <a:pt x="13292" y="21600"/>
                </a:lnTo>
                <a:lnTo>
                  <a:pt x="13292" y="19729"/>
                </a:lnTo>
                <a:lnTo>
                  <a:pt x="14123" y="19729"/>
                </a:lnTo>
                <a:lnTo>
                  <a:pt x="14123" y="20069"/>
                </a:lnTo>
                <a:lnTo>
                  <a:pt x="14123" y="21260"/>
                </a:lnTo>
                <a:lnTo>
                  <a:pt x="14123" y="21600"/>
                </a:lnTo>
                <a:lnTo>
                  <a:pt x="14123" y="19729"/>
                </a:lnTo>
                <a:lnTo>
                  <a:pt x="14954" y="19729"/>
                </a:lnTo>
                <a:lnTo>
                  <a:pt x="14954" y="20069"/>
                </a:lnTo>
                <a:lnTo>
                  <a:pt x="14954" y="21260"/>
                </a:lnTo>
                <a:lnTo>
                  <a:pt x="14954" y="21600"/>
                </a:lnTo>
                <a:lnTo>
                  <a:pt x="14954" y="19729"/>
                </a:lnTo>
                <a:lnTo>
                  <a:pt x="15785" y="19729"/>
                </a:lnTo>
                <a:lnTo>
                  <a:pt x="15785" y="20069"/>
                </a:lnTo>
                <a:lnTo>
                  <a:pt x="15785" y="21260"/>
                </a:lnTo>
                <a:lnTo>
                  <a:pt x="15785" y="21600"/>
                </a:lnTo>
                <a:lnTo>
                  <a:pt x="15785" y="19729"/>
                </a:lnTo>
                <a:lnTo>
                  <a:pt x="16615" y="19729"/>
                </a:lnTo>
                <a:lnTo>
                  <a:pt x="16615" y="20069"/>
                </a:lnTo>
                <a:lnTo>
                  <a:pt x="16615" y="21260"/>
                </a:lnTo>
                <a:lnTo>
                  <a:pt x="16615" y="21600"/>
                </a:lnTo>
                <a:lnTo>
                  <a:pt x="16615" y="19729"/>
                </a:lnTo>
                <a:lnTo>
                  <a:pt x="17446" y="19729"/>
                </a:lnTo>
                <a:lnTo>
                  <a:pt x="17446" y="20069"/>
                </a:lnTo>
                <a:lnTo>
                  <a:pt x="17446" y="21260"/>
                </a:lnTo>
                <a:lnTo>
                  <a:pt x="17446" y="21600"/>
                </a:lnTo>
                <a:lnTo>
                  <a:pt x="17446" y="19729"/>
                </a:lnTo>
                <a:lnTo>
                  <a:pt x="18277" y="19729"/>
                </a:lnTo>
                <a:lnTo>
                  <a:pt x="18277" y="20069"/>
                </a:lnTo>
                <a:lnTo>
                  <a:pt x="18277" y="21260"/>
                </a:lnTo>
                <a:lnTo>
                  <a:pt x="18277" y="21600"/>
                </a:lnTo>
                <a:lnTo>
                  <a:pt x="18277" y="19729"/>
                </a:lnTo>
                <a:lnTo>
                  <a:pt x="19108" y="19729"/>
                </a:lnTo>
                <a:lnTo>
                  <a:pt x="19108" y="20069"/>
                </a:lnTo>
                <a:lnTo>
                  <a:pt x="19108" y="21260"/>
                </a:lnTo>
                <a:lnTo>
                  <a:pt x="19108" y="21600"/>
                </a:lnTo>
                <a:lnTo>
                  <a:pt x="19108" y="19729"/>
                </a:lnTo>
                <a:lnTo>
                  <a:pt x="19938" y="19729"/>
                </a:lnTo>
                <a:lnTo>
                  <a:pt x="19938" y="20069"/>
                </a:lnTo>
                <a:lnTo>
                  <a:pt x="19938" y="21260"/>
                </a:lnTo>
                <a:lnTo>
                  <a:pt x="19938" y="21600"/>
                </a:lnTo>
                <a:lnTo>
                  <a:pt x="19938" y="19729"/>
                </a:lnTo>
                <a:moveTo>
                  <a:pt x="1495" y="1531"/>
                </a:moveTo>
                <a:lnTo>
                  <a:pt x="5982" y="1531"/>
                </a:lnTo>
                <a:lnTo>
                  <a:pt x="5982" y="18539"/>
                </a:lnTo>
                <a:lnTo>
                  <a:pt x="1495" y="18539"/>
                </a:lnTo>
                <a:lnTo>
                  <a:pt x="1495" y="1531"/>
                </a:lnTo>
                <a:moveTo>
                  <a:pt x="7311" y="1531"/>
                </a:moveTo>
                <a:lnTo>
                  <a:pt x="7975" y="1531"/>
                </a:lnTo>
                <a:lnTo>
                  <a:pt x="7975" y="8334"/>
                </a:lnTo>
                <a:lnTo>
                  <a:pt x="7311" y="8334"/>
                </a:lnTo>
                <a:lnTo>
                  <a:pt x="7311" y="1531"/>
                </a:lnTo>
                <a:moveTo>
                  <a:pt x="7145" y="9865"/>
                </a:moveTo>
                <a:lnTo>
                  <a:pt x="8142" y="9865"/>
                </a:lnTo>
                <a:lnTo>
                  <a:pt x="8142" y="10715"/>
                </a:lnTo>
                <a:lnTo>
                  <a:pt x="7145" y="10715"/>
                </a:lnTo>
                <a:lnTo>
                  <a:pt x="7145" y="9865"/>
                </a:lnTo>
                <a:moveTo>
                  <a:pt x="8972" y="1531"/>
                </a:moveTo>
                <a:lnTo>
                  <a:pt x="12462" y="1531"/>
                </a:lnTo>
                <a:lnTo>
                  <a:pt x="12462" y="5443"/>
                </a:lnTo>
                <a:lnTo>
                  <a:pt x="8972" y="5443"/>
                </a:lnTo>
                <a:lnTo>
                  <a:pt x="8972" y="1531"/>
                </a:lnTo>
                <a:moveTo>
                  <a:pt x="13625" y="1531"/>
                </a:moveTo>
                <a:lnTo>
                  <a:pt x="20271" y="1531"/>
                </a:lnTo>
                <a:lnTo>
                  <a:pt x="20271" y="5443"/>
                </a:lnTo>
                <a:lnTo>
                  <a:pt x="13625" y="5443"/>
                </a:lnTo>
                <a:lnTo>
                  <a:pt x="13625" y="1531"/>
                </a:lnTo>
                <a:moveTo>
                  <a:pt x="18609" y="6463"/>
                </a:moveTo>
                <a:lnTo>
                  <a:pt x="20437" y="6463"/>
                </a:lnTo>
                <a:lnTo>
                  <a:pt x="20437" y="10885"/>
                </a:lnTo>
                <a:lnTo>
                  <a:pt x="18609" y="10885"/>
                </a:lnTo>
                <a:lnTo>
                  <a:pt x="18609" y="6463"/>
                </a:lnTo>
              </a:path>
            </a:pathLst>
          </a:custGeom>
          <a:solidFill>
            <a:srgbClr val="C0C0C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 name="Oval 9"/>
          <p:cNvSpPr/>
          <p:nvPr/>
        </p:nvSpPr>
        <p:spPr>
          <a:xfrm>
            <a:off x="1571604" y="2857496"/>
            <a:ext cx="1628780" cy="885828"/>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Academic structure</a:t>
            </a:r>
            <a:endParaRPr lang="en-US" dirty="0"/>
          </a:p>
        </p:txBody>
      </p:sp>
      <p:sp>
        <p:nvSpPr>
          <p:cNvPr id="11" name="Oval 10"/>
          <p:cNvSpPr/>
          <p:nvPr/>
        </p:nvSpPr>
        <p:spPr>
          <a:xfrm>
            <a:off x="3786183" y="2643183"/>
            <a:ext cx="2071700" cy="857255"/>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Student applications</a:t>
            </a:r>
            <a:endParaRPr lang="en-US" dirty="0"/>
          </a:p>
        </p:txBody>
      </p:sp>
      <p:sp>
        <p:nvSpPr>
          <p:cNvPr id="12" name="Oval 11"/>
          <p:cNvSpPr/>
          <p:nvPr/>
        </p:nvSpPr>
        <p:spPr>
          <a:xfrm>
            <a:off x="6072198" y="2857496"/>
            <a:ext cx="1914532" cy="92869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Student registrations</a:t>
            </a:r>
            <a:endParaRPr lang="en-US" dirty="0"/>
          </a:p>
        </p:txBody>
      </p:sp>
      <p:sp>
        <p:nvSpPr>
          <p:cNvPr id="13" name="Oval 12"/>
          <p:cNvSpPr/>
          <p:nvPr/>
        </p:nvSpPr>
        <p:spPr>
          <a:xfrm>
            <a:off x="6072198" y="4000505"/>
            <a:ext cx="2143140" cy="857255"/>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Examinations</a:t>
            </a:r>
            <a:endParaRPr lang="en-US" dirty="0"/>
          </a:p>
        </p:txBody>
      </p:sp>
      <p:sp>
        <p:nvSpPr>
          <p:cNvPr id="14" name="Oval 13"/>
          <p:cNvSpPr/>
          <p:nvPr/>
        </p:nvSpPr>
        <p:spPr>
          <a:xfrm>
            <a:off x="1285852" y="4000504"/>
            <a:ext cx="1914532" cy="857256"/>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Finance and HR</a:t>
            </a:r>
            <a:endParaRPr lang="en-US" dirty="0"/>
          </a:p>
        </p:txBody>
      </p:sp>
      <p:cxnSp>
        <p:nvCxnSpPr>
          <p:cNvPr id="19" name="Straight Arrow Connector 18"/>
          <p:cNvCxnSpPr>
            <a:stCxn id="11" idx="4"/>
          </p:cNvCxnSpPr>
          <p:nvPr/>
        </p:nvCxnSpPr>
        <p:spPr>
          <a:xfrm rot="5400000">
            <a:off x="4454131" y="3832622"/>
            <a:ext cx="700086" cy="3571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a:stCxn id="10" idx="6"/>
          </p:cNvCxnSpPr>
          <p:nvPr/>
        </p:nvCxnSpPr>
        <p:spPr>
          <a:xfrm>
            <a:off x="3200384" y="3300410"/>
            <a:ext cx="585799" cy="90011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3" name="Straight Arrow Connector 22"/>
          <p:cNvCxnSpPr>
            <a:stCxn id="12" idx="2"/>
          </p:cNvCxnSpPr>
          <p:nvPr/>
        </p:nvCxnSpPr>
        <p:spPr>
          <a:xfrm rot="10800000" flipV="1">
            <a:off x="5500694" y="3321843"/>
            <a:ext cx="571504" cy="87868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5" name="Straight Arrow Connector 24"/>
          <p:cNvCxnSpPr>
            <a:stCxn id="14" idx="6"/>
          </p:cNvCxnSpPr>
          <p:nvPr/>
        </p:nvCxnSpPr>
        <p:spPr>
          <a:xfrm>
            <a:off x="3200384" y="4429132"/>
            <a:ext cx="1085864" cy="64294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7" name="Straight Arrow Connector 26"/>
          <p:cNvCxnSpPr>
            <a:stCxn id="13" idx="2"/>
          </p:cNvCxnSpPr>
          <p:nvPr/>
        </p:nvCxnSpPr>
        <p:spPr>
          <a:xfrm rot="10800000" flipV="1">
            <a:off x="5214940" y="4429132"/>
            <a:ext cx="857258" cy="21272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37" name="Oval 36"/>
          <p:cNvSpPr/>
          <p:nvPr/>
        </p:nvSpPr>
        <p:spPr>
          <a:xfrm>
            <a:off x="1285852" y="5145102"/>
            <a:ext cx="1571636" cy="981062"/>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Buildings and assets</a:t>
            </a:r>
            <a:endParaRPr lang="en-US" dirty="0"/>
          </a:p>
        </p:txBody>
      </p:sp>
      <p:cxnSp>
        <p:nvCxnSpPr>
          <p:cNvPr id="40" name="Straight Arrow Connector 39"/>
          <p:cNvCxnSpPr>
            <a:stCxn id="37" idx="6"/>
          </p:cNvCxnSpPr>
          <p:nvPr/>
        </p:nvCxnSpPr>
        <p:spPr>
          <a:xfrm flipV="1">
            <a:off x="2857488" y="5429264"/>
            <a:ext cx="1214446" cy="20636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43" name="Oval 42"/>
          <p:cNvSpPr/>
          <p:nvPr/>
        </p:nvSpPr>
        <p:spPr>
          <a:xfrm>
            <a:off x="6143635" y="5145102"/>
            <a:ext cx="2071703" cy="981060"/>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Graduations</a:t>
            </a:r>
            <a:endParaRPr lang="en-US" dirty="0"/>
          </a:p>
        </p:txBody>
      </p:sp>
      <p:cxnSp>
        <p:nvCxnSpPr>
          <p:cNvPr id="45" name="Straight Arrow Connector 44"/>
          <p:cNvCxnSpPr/>
          <p:nvPr/>
        </p:nvCxnSpPr>
        <p:spPr>
          <a:xfrm rot="10800000">
            <a:off x="5214942" y="5072075"/>
            <a:ext cx="857256" cy="56355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4" descr="SLIDE LAYOUT.jpg"/>
          <p:cNvPicPr>
            <a:picLocks noChangeAspect="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4099" name="Title 1"/>
          <p:cNvSpPr>
            <a:spLocks noGrp="1"/>
          </p:cNvSpPr>
          <p:nvPr>
            <p:ph type="title"/>
          </p:nvPr>
        </p:nvSpPr>
        <p:spPr>
          <a:xfrm>
            <a:off x="457200" y="571480"/>
            <a:ext cx="8229600" cy="846158"/>
          </a:xfrm>
        </p:spPr>
        <p:txBody>
          <a:bodyPr/>
          <a:lstStyle/>
          <a:p>
            <a:r>
              <a:rPr lang="en-US" b="1" dirty="0" smtClean="0">
                <a:latin typeface="Arial" pitchFamily="34" charset="0"/>
                <a:cs typeface="Arial" pitchFamily="34" charset="0"/>
              </a:rPr>
              <a:t>HEMIS BACKGROUND</a:t>
            </a:r>
          </a:p>
        </p:txBody>
      </p:sp>
      <p:sp>
        <p:nvSpPr>
          <p:cNvPr id="5" name="Date Placeholder 4"/>
          <p:cNvSpPr>
            <a:spLocks noGrp="1"/>
          </p:cNvSpPr>
          <p:nvPr>
            <p:ph type="dt" sz="half" idx="10"/>
          </p:nvPr>
        </p:nvSpPr>
        <p:spPr/>
        <p:txBody>
          <a:bodyPr/>
          <a:lstStyle/>
          <a:p>
            <a:pPr>
              <a:defRPr/>
            </a:pPr>
            <a:r>
              <a:rPr lang="en-US" smtClean="0"/>
              <a:t>10/09/2014</a:t>
            </a:r>
            <a:endParaRPr lang="en-US" dirty="0"/>
          </a:p>
        </p:txBody>
      </p:sp>
      <p:sp>
        <p:nvSpPr>
          <p:cNvPr id="6" name="Slide Number Placeholder 5"/>
          <p:cNvSpPr>
            <a:spLocks noGrp="1"/>
          </p:cNvSpPr>
          <p:nvPr>
            <p:ph type="sldNum" sz="quarter" idx="12"/>
          </p:nvPr>
        </p:nvSpPr>
        <p:spPr/>
        <p:txBody>
          <a:bodyPr/>
          <a:lstStyle/>
          <a:p>
            <a:pPr>
              <a:defRPr/>
            </a:pPr>
            <a:fld id="{B24B03FF-CD51-4DF0-A28E-6E0281794714}" type="slidenum">
              <a:rPr lang="en-US" smtClean="0"/>
              <a:pPr>
                <a:defRPr/>
              </a:pPr>
              <a:t>4</a:t>
            </a:fld>
            <a:endParaRPr lang="en-US" dirty="0"/>
          </a:p>
        </p:txBody>
      </p:sp>
      <p:sp>
        <p:nvSpPr>
          <p:cNvPr id="2" name="mainfrm"/>
          <p:cNvSpPr>
            <a:spLocks noGrp="1" noEditPoints="1" noChangeArrowheads="1"/>
          </p:cNvSpPr>
          <p:nvPr>
            <p:ph idx="1"/>
          </p:nvPr>
        </p:nvSpPr>
        <p:spPr bwMode="auto">
          <a:xfrm>
            <a:off x="1142976" y="1628801"/>
            <a:ext cx="2928958" cy="2232247"/>
          </a:xfrm>
          <a:custGeom>
            <a:avLst/>
            <a:gdLst>
              <a:gd name="T0" fmla="*/ 0 w 21600"/>
              <a:gd name="T1" fmla="*/ 0 h 21600"/>
              <a:gd name="T2" fmla="*/ 10800 w 21600"/>
              <a:gd name="T3" fmla="*/ 0 h 21600"/>
              <a:gd name="T4" fmla="*/ 21600 w 21600"/>
              <a:gd name="T5" fmla="*/ 0 h 21600"/>
              <a:gd name="T6" fmla="*/ 21600 w 21600"/>
              <a:gd name="T7" fmla="*/ 10800 h 21600"/>
              <a:gd name="T8" fmla="*/ 20603 w 21600"/>
              <a:gd name="T9" fmla="*/ 21600 h 21600"/>
              <a:gd name="T10" fmla="*/ 10800 w 21600"/>
              <a:gd name="T11" fmla="*/ 21600 h 21600"/>
              <a:gd name="T12" fmla="*/ 1163 w 21600"/>
              <a:gd name="T13" fmla="*/ 21600 h 21600"/>
              <a:gd name="T14" fmla="*/ 0 w 21600"/>
              <a:gd name="T15" fmla="*/ 10800 h 21600"/>
              <a:gd name="T16" fmla="*/ 332 w 21600"/>
              <a:gd name="T17" fmla="*/ 22174 h 21600"/>
              <a:gd name="T18" fmla="*/ 21579 w 21600"/>
              <a:gd name="T19" fmla="*/ 27914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21600" y="10885"/>
                </a:moveTo>
                <a:lnTo>
                  <a:pt x="21600" y="0"/>
                </a:lnTo>
                <a:lnTo>
                  <a:pt x="10634" y="0"/>
                </a:lnTo>
                <a:lnTo>
                  <a:pt x="0" y="0"/>
                </a:lnTo>
                <a:lnTo>
                  <a:pt x="0" y="10885"/>
                </a:lnTo>
                <a:lnTo>
                  <a:pt x="0" y="19729"/>
                </a:lnTo>
                <a:lnTo>
                  <a:pt x="1163" y="19729"/>
                </a:lnTo>
                <a:lnTo>
                  <a:pt x="1163" y="21600"/>
                </a:lnTo>
                <a:lnTo>
                  <a:pt x="10800" y="21600"/>
                </a:lnTo>
                <a:lnTo>
                  <a:pt x="20603" y="21600"/>
                </a:lnTo>
                <a:lnTo>
                  <a:pt x="20603" y="19729"/>
                </a:lnTo>
                <a:lnTo>
                  <a:pt x="21600" y="19729"/>
                </a:lnTo>
                <a:lnTo>
                  <a:pt x="21600" y="10885"/>
                </a:lnTo>
                <a:close/>
              </a:path>
              <a:path w="21600" h="21600" extrusionOk="0">
                <a:moveTo>
                  <a:pt x="1163" y="19729"/>
                </a:moveTo>
                <a:lnTo>
                  <a:pt x="4320" y="19729"/>
                </a:lnTo>
                <a:lnTo>
                  <a:pt x="16449" y="19729"/>
                </a:lnTo>
                <a:lnTo>
                  <a:pt x="20603" y="19729"/>
                </a:lnTo>
                <a:lnTo>
                  <a:pt x="1163" y="19729"/>
                </a:lnTo>
                <a:moveTo>
                  <a:pt x="1495" y="2381"/>
                </a:moveTo>
                <a:lnTo>
                  <a:pt x="2160" y="2381"/>
                </a:lnTo>
                <a:lnTo>
                  <a:pt x="4985" y="2381"/>
                </a:lnTo>
                <a:lnTo>
                  <a:pt x="5982" y="2381"/>
                </a:lnTo>
                <a:lnTo>
                  <a:pt x="1495" y="2381"/>
                </a:lnTo>
                <a:lnTo>
                  <a:pt x="1495" y="3402"/>
                </a:lnTo>
                <a:lnTo>
                  <a:pt x="2160" y="3402"/>
                </a:lnTo>
                <a:lnTo>
                  <a:pt x="4985" y="3402"/>
                </a:lnTo>
                <a:lnTo>
                  <a:pt x="5982" y="3402"/>
                </a:lnTo>
                <a:lnTo>
                  <a:pt x="1495" y="3402"/>
                </a:lnTo>
                <a:lnTo>
                  <a:pt x="1495" y="4422"/>
                </a:lnTo>
                <a:lnTo>
                  <a:pt x="2160" y="4422"/>
                </a:lnTo>
                <a:lnTo>
                  <a:pt x="4985" y="4422"/>
                </a:lnTo>
                <a:lnTo>
                  <a:pt x="5982" y="4422"/>
                </a:lnTo>
                <a:lnTo>
                  <a:pt x="1495" y="4422"/>
                </a:lnTo>
                <a:lnTo>
                  <a:pt x="1495" y="5443"/>
                </a:lnTo>
                <a:lnTo>
                  <a:pt x="2160" y="5443"/>
                </a:lnTo>
                <a:lnTo>
                  <a:pt x="4985" y="5443"/>
                </a:lnTo>
                <a:lnTo>
                  <a:pt x="5982" y="5443"/>
                </a:lnTo>
                <a:lnTo>
                  <a:pt x="1495" y="5443"/>
                </a:lnTo>
                <a:lnTo>
                  <a:pt x="1495" y="6463"/>
                </a:lnTo>
                <a:lnTo>
                  <a:pt x="2160" y="6463"/>
                </a:lnTo>
                <a:lnTo>
                  <a:pt x="4985" y="6463"/>
                </a:lnTo>
                <a:lnTo>
                  <a:pt x="5982" y="6463"/>
                </a:lnTo>
                <a:lnTo>
                  <a:pt x="1495" y="6463"/>
                </a:lnTo>
                <a:lnTo>
                  <a:pt x="1495" y="7483"/>
                </a:lnTo>
                <a:lnTo>
                  <a:pt x="2160" y="7483"/>
                </a:lnTo>
                <a:lnTo>
                  <a:pt x="4985" y="7483"/>
                </a:lnTo>
                <a:lnTo>
                  <a:pt x="5982" y="7483"/>
                </a:lnTo>
                <a:lnTo>
                  <a:pt x="1495" y="7483"/>
                </a:lnTo>
                <a:lnTo>
                  <a:pt x="1495" y="8504"/>
                </a:lnTo>
                <a:lnTo>
                  <a:pt x="2160" y="8504"/>
                </a:lnTo>
                <a:lnTo>
                  <a:pt x="4985" y="8504"/>
                </a:lnTo>
                <a:lnTo>
                  <a:pt x="5982" y="8504"/>
                </a:lnTo>
                <a:lnTo>
                  <a:pt x="1495" y="8504"/>
                </a:lnTo>
                <a:lnTo>
                  <a:pt x="1495" y="9524"/>
                </a:lnTo>
                <a:lnTo>
                  <a:pt x="2160" y="9524"/>
                </a:lnTo>
                <a:lnTo>
                  <a:pt x="4985" y="9524"/>
                </a:lnTo>
                <a:lnTo>
                  <a:pt x="5982" y="9524"/>
                </a:lnTo>
                <a:lnTo>
                  <a:pt x="1495" y="9524"/>
                </a:lnTo>
                <a:lnTo>
                  <a:pt x="1495" y="10545"/>
                </a:lnTo>
                <a:lnTo>
                  <a:pt x="2160" y="10545"/>
                </a:lnTo>
                <a:lnTo>
                  <a:pt x="4985" y="10545"/>
                </a:lnTo>
                <a:lnTo>
                  <a:pt x="5982" y="10545"/>
                </a:lnTo>
                <a:lnTo>
                  <a:pt x="1495" y="10545"/>
                </a:lnTo>
                <a:lnTo>
                  <a:pt x="1495" y="11565"/>
                </a:lnTo>
                <a:lnTo>
                  <a:pt x="2160" y="11565"/>
                </a:lnTo>
                <a:lnTo>
                  <a:pt x="4985" y="11565"/>
                </a:lnTo>
                <a:lnTo>
                  <a:pt x="5982" y="11565"/>
                </a:lnTo>
                <a:lnTo>
                  <a:pt x="1495" y="11565"/>
                </a:lnTo>
                <a:lnTo>
                  <a:pt x="1495" y="12586"/>
                </a:lnTo>
                <a:lnTo>
                  <a:pt x="2160" y="12586"/>
                </a:lnTo>
                <a:lnTo>
                  <a:pt x="4985" y="12586"/>
                </a:lnTo>
                <a:lnTo>
                  <a:pt x="5982" y="12586"/>
                </a:lnTo>
                <a:lnTo>
                  <a:pt x="1495" y="12586"/>
                </a:lnTo>
                <a:lnTo>
                  <a:pt x="1495" y="13606"/>
                </a:lnTo>
                <a:lnTo>
                  <a:pt x="2160" y="13606"/>
                </a:lnTo>
                <a:lnTo>
                  <a:pt x="4985" y="13606"/>
                </a:lnTo>
                <a:lnTo>
                  <a:pt x="5982" y="13606"/>
                </a:lnTo>
                <a:lnTo>
                  <a:pt x="1495" y="13606"/>
                </a:lnTo>
                <a:lnTo>
                  <a:pt x="1495" y="14627"/>
                </a:lnTo>
                <a:lnTo>
                  <a:pt x="2160" y="14627"/>
                </a:lnTo>
                <a:lnTo>
                  <a:pt x="4985" y="14627"/>
                </a:lnTo>
                <a:lnTo>
                  <a:pt x="5982" y="14627"/>
                </a:lnTo>
                <a:lnTo>
                  <a:pt x="1495" y="14627"/>
                </a:lnTo>
                <a:lnTo>
                  <a:pt x="1495" y="15647"/>
                </a:lnTo>
                <a:lnTo>
                  <a:pt x="2160" y="15647"/>
                </a:lnTo>
                <a:lnTo>
                  <a:pt x="4985" y="15647"/>
                </a:lnTo>
                <a:lnTo>
                  <a:pt x="5982" y="15647"/>
                </a:lnTo>
                <a:lnTo>
                  <a:pt x="1495" y="15647"/>
                </a:lnTo>
                <a:lnTo>
                  <a:pt x="1495" y="16668"/>
                </a:lnTo>
                <a:lnTo>
                  <a:pt x="2160" y="16668"/>
                </a:lnTo>
                <a:lnTo>
                  <a:pt x="4985" y="16668"/>
                </a:lnTo>
                <a:lnTo>
                  <a:pt x="5982" y="16668"/>
                </a:lnTo>
                <a:lnTo>
                  <a:pt x="1495" y="16668"/>
                </a:lnTo>
                <a:lnTo>
                  <a:pt x="1495" y="17688"/>
                </a:lnTo>
                <a:lnTo>
                  <a:pt x="2160" y="17688"/>
                </a:lnTo>
                <a:lnTo>
                  <a:pt x="4985" y="17688"/>
                </a:lnTo>
                <a:lnTo>
                  <a:pt x="5982" y="17688"/>
                </a:lnTo>
                <a:lnTo>
                  <a:pt x="1495" y="17688"/>
                </a:lnTo>
                <a:moveTo>
                  <a:pt x="1994" y="19729"/>
                </a:moveTo>
                <a:lnTo>
                  <a:pt x="1994" y="20069"/>
                </a:lnTo>
                <a:lnTo>
                  <a:pt x="1994" y="21260"/>
                </a:lnTo>
                <a:lnTo>
                  <a:pt x="1994" y="21600"/>
                </a:lnTo>
                <a:lnTo>
                  <a:pt x="1994" y="19729"/>
                </a:lnTo>
                <a:lnTo>
                  <a:pt x="2658" y="19729"/>
                </a:lnTo>
                <a:lnTo>
                  <a:pt x="2658" y="20069"/>
                </a:lnTo>
                <a:lnTo>
                  <a:pt x="2658" y="21260"/>
                </a:lnTo>
                <a:lnTo>
                  <a:pt x="2658" y="21600"/>
                </a:lnTo>
                <a:lnTo>
                  <a:pt x="2658" y="19729"/>
                </a:lnTo>
                <a:lnTo>
                  <a:pt x="3489" y="19729"/>
                </a:lnTo>
                <a:lnTo>
                  <a:pt x="3489" y="20069"/>
                </a:lnTo>
                <a:lnTo>
                  <a:pt x="3489" y="21260"/>
                </a:lnTo>
                <a:lnTo>
                  <a:pt x="3489" y="21600"/>
                </a:lnTo>
                <a:lnTo>
                  <a:pt x="3489" y="19729"/>
                </a:lnTo>
                <a:lnTo>
                  <a:pt x="4320" y="19729"/>
                </a:lnTo>
                <a:lnTo>
                  <a:pt x="4320" y="20069"/>
                </a:lnTo>
                <a:lnTo>
                  <a:pt x="4320" y="21260"/>
                </a:lnTo>
                <a:lnTo>
                  <a:pt x="4320" y="21600"/>
                </a:lnTo>
                <a:lnTo>
                  <a:pt x="4320" y="19729"/>
                </a:lnTo>
                <a:lnTo>
                  <a:pt x="5151" y="19729"/>
                </a:lnTo>
                <a:lnTo>
                  <a:pt x="5151" y="20069"/>
                </a:lnTo>
                <a:lnTo>
                  <a:pt x="5151" y="21260"/>
                </a:lnTo>
                <a:lnTo>
                  <a:pt x="5151" y="21600"/>
                </a:lnTo>
                <a:lnTo>
                  <a:pt x="5151" y="19729"/>
                </a:lnTo>
                <a:lnTo>
                  <a:pt x="5982" y="19729"/>
                </a:lnTo>
                <a:lnTo>
                  <a:pt x="5982" y="20069"/>
                </a:lnTo>
                <a:lnTo>
                  <a:pt x="5982" y="21260"/>
                </a:lnTo>
                <a:lnTo>
                  <a:pt x="5982" y="21600"/>
                </a:lnTo>
                <a:lnTo>
                  <a:pt x="5982" y="19729"/>
                </a:lnTo>
                <a:lnTo>
                  <a:pt x="6812" y="19729"/>
                </a:lnTo>
                <a:lnTo>
                  <a:pt x="6812" y="20069"/>
                </a:lnTo>
                <a:lnTo>
                  <a:pt x="6812" y="21260"/>
                </a:lnTo>
                <a:lnTo>
                  <a:pt x="6812" y="21600"/>
                </a:lnTo>
                <a:lnTo>
                  <a:pt x="6812" y="19729"/>
                </a:lnTo>
                <a:lnTo>
                  <a:pt x="7643" y="19729"/>
                </a:lnTo>
                <a:lnTo>
                  <a:pt x="7643" y="20069"/>
                </a:lnTo>
                <a:lnTo>
                  <a:pt x="7643" y="21260"/>
                </a:lnTo>
                <a:lnTo>
                  <a:pt x="7643" y="21600"/>
                </a:lnTo>
                <a:lnTo>
                  <a:pt x="7643" y="19729"/>
                </a:lnTo>
                <a:lnTo>
                  <a:pt x="8474" y="19729"/>
                </a:lnTo>
                <a:lnTo>
                  <a:pt x="8474" y="20069"/>
                </a:lnTo>
                <a:lnTo>
                  <a:pt x="8474" y="21260"/>
                </a:lnTo>
                <a:lnTo>
                  <a:pt x="8474" y="21600"/>
                </a:lnTo>
                <a:lnTo>
                  <a:pt x="8474" y="19729"/>
                </a:lnTo>
                <a:lnTo>
                  <a:pt x="9305" y="19729"/>
                </a:lnTo>
                <a:lnTo>
                  <a:pt x="9305" y="20069"/>
                </a:lnTo>
                <a:lnTo>
                  <a:pt x="9305" y="21260"/>
                </a:lnTo>
                <a:lnTo>
                  <a:pt x="9305" y="21600"/>
                </a:lnTo>
                <a:lnTo>
                  <a:pt x="9305" y="19729"/>
                </a:lnTo>
                <a:lnTo>
                  <a:pt x="10135" y="19729"/>
                </a:lnTo>
                <a:lnTo>
                  <a:pt x="10135" y="20069"/>
                </a:lnTo>
                <a:lnTo>
                  <a:pt x="10135" y="21260"/>
                </a:lnTo>
                <a:lnTo>
                  <a:pt x="10135" y="21600"/>
                </a:lnTo>
                <a:lnTo>
                  <a:pt x="10135" y="19729"/>
                </a:lnTo>
                <a:lnTo>
                  <a:pt x="10966" y="19729"/>
                </a:lnTo>
                <a:lnTo>
                  <a:pt x="10966" y="20069"/>
                </a:lnTo>
                <a:lnTo>
                  <a:pt x="10966" y="21260"/>
                </a:lnTo>
                <a:lnTo>
                  <a:pt x="10966" y="21600"/>
                </a:lnTo>
                <a:lnTo>
                  <a:pt x="10966" y="19729"/>
                </a:lnTo>
                <a:lnTo>
                  <a:pt x="11797" y="19729"/>
                </a:lnTo>
                <a:lnTo>
                  <a:pt x="11797" y="20069"/>
                </a:lnTo>
                <a:lnTo>
                  <a:pt x="11797" y="21260"/>
                </a:lnTo>
                <a:lnTo>
                  <a:pt x="11797" y="21600"/>
                </a:lnTo>
                <a:lnTo>
                  <a:pt x="11797" y="19729"/>
                </a:lnTo>
                <a:lnTo>
                  <a:pt x="12462" y="19729"/>
                </a:lnTo>
                <a:lnTo>
                  <a:pt x="12462" y="20069"/>
                </a:lnTo>
                <a:lnTo>
                  <a:pt x="12462" y="21260"/>
                </a:lnTo>
                <a:lnTo>
                  <a:pt x="12462" y="21600"/>
                </a:lnTo>
                <a:lnTo>
                  <a:pt x="12462" y="19729"/>
                </a:lnTo>
                <a:lnTo>
                  <a:pt x="13292" y="19729"/>
                </a:lnTo>
                <a:lnTo>
                  <a:pt x="13292" y="20069"/>
                </a:lnTo>
                <a:lnTo>
                  <a:pt x="13292" y="21260"/>
                </a:lnTo>
                <a:lnTo>
                  <a:pt x="13292" y="21600"/>
                </a:lnTo>
                <a:lnTo>
                  <a:pt x="13292" y="19729"/>
                </a:lnTo>
                <a:lnTo>
                  <a:pt x="14123" y="19729"/>
                </a:lnTo>
                <a:lnTo>
                  <a:pt x="14123" y="20069"/>
                </a:lnTo>
                <a:lnTo>
                  <a:pt x="14123" y="21260"/>
                </a:lnTo>
                <a:lnTo>
                  <a:pt x="14123" y="21600"/>
                </a:lnTo>
                <a:lnTo>
                  <a:pt x="14123" y="19729"/>
                </a:lnTo>
                <a:lnTo>
                  <a:pt x="14954" y="19729"/>
                </a:lnTo>
                <a:lnTo>
                  <a:pt x="14954" y="20069"/>
                </a:lnTo>
                <a:lnTo>
                  <a:pt x="14954" y="21260"/>
                </a:lnTo>
                <a:lnTo>
                  <a:pt x="14954" y="21600"/>
                </a:lnTo>
                <a:lnTo>
                  <a:pt x="14954" y="19729"/>
                </a:lnTo>
                <a:lnTo>
                  <a:pt x="15785" y="19729"/>
                </a:lnTo>
                <a:lnTo>
                  <a:pt x="15785" y="20069"/>
                </a:lnTo>
                <a:lnTo>
                  <a:pt x="15785" y="21260"/>
                </a:lnTo>
                <a:lnTo>
                  <a:pt x="15785" y="21600"/>
                </a:lnTo>
                <a:lnTo>
                  <a:pt x="15785" y="19729"/>
                </a:lnTo>
                <a:lnTo>
                  <a:pt x="16615" y="19729"/>
                </a:lnTo>
                <a:lnTo>
                  <a:pt x="16615" y="20069"/>
                </a:lnTo>
                <a:lnTo>
                  <a:pt x="16615" y="21260"/>
                </a:lnTo>
                <a:lnTo>
                  <a:pt x="16615" y="21600"/>
                </a:lnTo>
                <a:lnTo>
                  <a:pt x="16615" y="19729"/>
                </a:lnTo>
                <a:lnTo>
                  <a:pt x="17446" y="19729"/>
                </a:lnTo>
                <a:lnTo>
                  <a:pt x="17446" y="20069"/>
                </a:lnTo>
                <a:lnTo>
                  <a:pt x="17446" y="21260"/>
                </a:lnTo>
                <a:lnTo>
                  <a:pt x="17446" y="21600"/>
                </a:lnTo>
                <a:lnTo>
                  <a:pt x="17446" y="19729"/>
                </a:lnTo>
                <a:lnTo>
                  <a:pt x="18277" y="19729"/>
                </a:lnTo>
                <a:lnTo>
                  <a:pt x="18277" y="20069"/>
                </a:lnTo>
                <a:lnTo>
                  <a:pt x="18277" y="21260"/>
                </a:lnTo>
                <a:lnTo>
                  <a:pt x="18277" y="21600"/>
                </a:lnTo>
                <a:lnTo>
                  <a:pt x="18277" y="19729"/>
                </a:lnTo>
                <a:lnTo>
                  <a:pt x="19108" y="19729"/>
                </a:lnTo>
                <a:lnTo>
                  <a:pt x="19108" y="20069"/>
                </a:lnTo>
                <a:lnTo>
                  <a:pt x="19108" y="21260"/>
                </a:lnTo>
                <a:lnTo>
                  <a:pt x="19108" y="21600"/>
                </a:lnTo>
                <a:lnTo>
                  <a:pt x="19108" y="19729"/>
                </a:lnTo>
                <a:lnTo>
                  <a:pt x="19938" y="19729"/>
                </a:lnTo>
                <a:lnTo>
                  <a:pt x="19938" y="20069"/>
                </a:lnTo>
                <a:lnTo>
                  <a:pt x="19938" y="21260"/>
                </a:lnTo>
                <a:lnTo>
                  <a:pt x="19938" y="21600"/>
                </a:lnTo>
                <a:lnTo>
                  <a:pt x="19938" y="19729"/>
                </a:lnTo>
                <a:moveTo>
                  <a:pt x="1495" y="1531"/>
                </a:moveTo>
                <a:lnTo>
                  <a:pt x="5982" y="1531"/>
                </a:lnTo>
                <a:lnTo>
                  <a:pt x="5982" y="18539"/>
                </a:lnTo>
                <a:lnTo>
                  <a:pt x="1495" y="18539"/>
                </a:lnTo>
                <a:lnTo>
                  <a:pt x="1495" y="1531"/>
                </a:lnTo>
                <a:moveTo>
                  <a:pt x="7311" y="1531"/>
                </a:moveTo>
                <a:lnTo>
                  <a:pt x="7975" y="1531"/>
                </a:lnTo>
                <a:lnTo>
                  <a:pt x="7975" y="8334"/>
                </a:lnTo>
                <a:lnTo>
                  <a:pt x="7311" y="8334"/>
                </a:lnTo>
                <a:lnTo>
                  <a:pt x="7311" y="1531"/>
                </a:lnTo>
                <a:moveTo>
                  <a:pt x="7145" y="9865"/>
                </a:moveTo>
                <a:lnTo>
                  <a:pt x="8142" y="9865"/>
                </a:lnTo>
                <a:lnTo>
                  <a:pt x="8142" y="10715"/>
                </a:lnTo>
                <a:lnTo>
                  <a:pt x="7145" y="10715"/>
                </a:lnTo>
                <a:lnTo>
                  <a:pt x="7145" y="9865"/>
                </a:lnTo>
                <a:moveTo>
                  <a:pt x="8972" y="1531"/>
                </a:moveTo>
                <a:lnTo>
                  <a:pt x="12462" y="1531"/>
                </a:lnTo>
                <a:lnTo>
                  <a:pt x="12462" y="5443"/>
                </a:lnTo>
                <a:lnTo>
                  <a:pt x="8972" y="5443"/>
                </a:lnTo>
                <a:lnTo>
                  <a:pt x="8972" y="1531"/>
                </a:lnTo>
                <a:moveTo>
                  <a:pt x="13625" y="1531"/>
                </a:moveTo>
                <a:lnTo>
                  <a:pt x="20271" y="1531"/>
                </a:lnTo>
                <a:lnTo>
                  <a:pt x="20271" y="5443"/>
                </a:lnTo>
                <a:lnTo>
                  <a:pt x="13625" y="5443"/>
                </a:lnTo>
                <a:lnTo>
                  <a:pt x="13625" y="1531"/>
                </a:lnTo>
                <a:moveTo>
                  <a:pt x="18609" y="6463"/>
                </a:moveTo>
                <a:lnTo>
                  <a:pt x="20437" y="6463"/>
                </a:lnTo>
                <a:lnTo>
                  <a:pt x="20437" y="10885"/>
                </a:lnTo>
                <a:lnTo>
                  <a:pt x="18609" y="10885"/>
                </a:lnTo>
                <a:lnTo>
                  <a:pt x="18609" y="6463"/>
                </a:lnTo>
              </a:path>
            </a:pathLst>
          </a:custGeom>
          <a:solidFill>
            <a:srgbClr val="C0C0C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r>
              <a:rPr lang="en-US" sz="1800" dirty="0" smtClean="0">
                <a:latin typeface="Arial" pitchFamily="34" charset="0"/>
                <a:cs typeface="Arial" pitchFamily="34" charset="0"/>
              </a:rPr>
              <a:t>Data extracted from production system according to </a:t>
            </a:r>
            <a:r>
              <a:rPr lang="en-US" sz="1800" dirty="0" err="1" smtClean="0">
                <a:latin typeface="Arial" pitchFamily="34" charset="0"/>
                <a:cs typeface="Arial" pitchFamily="34" charset="0"/>
              </a:rPr>
              <a:t>specifi</a:t>
            </a:r>
            <a:r>
              <a:rPr lang="en-US" sz="1800" dirty="0" smtClean="0">
                <a:latin typeface="Arial" pitchFamily="34" charset="0"/>
                <a:cs typeface="Arial" pitchFamily="34" charset="0"/>
              </a:rPr>
              <a:t>- </a:t>
            </a:r>
            <a:r>
              <a:rPr lang="en-US" sz="1800" dirty="0" err="1" smtClean="0">
                <a:latin typeface="Arial" pitchFamily="34" charset="0"/>
                <a:cs typeface="Arial" pitchFamily="34" charset="0"/>
              </a:rPr>
              <a:t>cations</a:t>
            </a:r>
            <a:r>
              <a:rPr lang="en-US" sz="1800" dirty="0" smtClean="0">
                <a:latin typeface="Arial" pitchFamily="34" charset="0"/>
                <a:cs typeface="Arial" pitchFamily="34" charset="0"/>
              </a:rPr>
              <a:t> compiled by DHET, validated by Universities, corrected on their production system</a:t>
            </a:r>
            <a:endParaRPr lang="en-US" sz="1800" dirty="0">
              <a:latin typeface="Arial" pitchFamily="34" charset="0"/>
              <a:cs typeface="Arial" pitchFamily="34" charset="0"/>
            </a:endParaRPr>
          </a:p>
        </p:txBody>
      </p:sp>
      <p:pic>
        <p:nvPicPr>
          <p:cNvPr id="3" name="Picture 3" descr="C:\Program Files\Microsoft Office\MEDIA\CAGCAT10\j0195384.wmf"/>
          <p:cNvPicPr>
            <a:picLocks noChangeAspect="1" noChangeArrowheads="1"/>
          </p:cNvPicPr>
          <p:nvPr/>
        </p:nvPicPr>
        <p:blipFill>
          <a:blip r:embed="rId4"/>
          <a:srcRect/>
          <a:stretch>
            <a:fillRect/>
          </a:stretch>
        </p:blipFill>
        <p:spPr bwMode="auto">
          <a:xfrm>
            <a:off x="4572000" y="2786058"/>
            <a:ext cx="2928958" cy="2571768"/>
          </a:xfrm>
          <a:prstGeom prst="rect">
            <a:avLst/>
          </a:prstGeom>
          <a:noFill/>
        </p:spPr>
      </p:pic>
      <p:cxnSp>
        <p:nvCxnSpPr>
          <p:cNvPr id="11" name="Elbow Connector 10"/>
          <p:cNvCxnSpPr/>
          <p:nvPr/>
        </p:nvCxnSpPr>
        <p:spPr>
          <a:xfrm>
            <a:off x="3786182" y="2786058"/>
            <a:ext cx="1357322" cy="642942"/>
          </a:xfrm>
          <a:prstGeom prst="bentConnector3">
            <a:avLst>
              <a:gd name="adj1" fmla="val 50000"/>
            </a:avLst>
          </a:prstGeom>
          <a:ln>
            <a:headEnd type="arrow"/>
            <a:tailEnd type="arrow"/>
          </a:ln>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4" descr="SLIDE LAYOUT.jpg"/>
          <p:cNvPicPr>
            <a:picLocks noChangeAspect="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4099" name="Title 1"/>
          <p:cNvSpPr>
            <a:spLocks noGrp="1"/>
          </p:cNvSpPr>
          <p:nvPr>
            <p:ph type="title"/>
          </p:nvPr>
        </p:nvSpPr>
        <p:spPr>
          <a:xfrm>
            <a:off x="457200" y="571480"/>
            <a:ext cx="8229600" cy="697280"/>
          </a:xfrm>
        </p:spPr>
        <p:txBody>
          <a:bodyPr/>
          <a:lstStyle/>
          <a:p>
            <a:r>
              <a:rPr lang="en-US" b="1" dirty="0" smtClean="0">
                <a:latin typeface="Arial" pitchFamily="34" charset="0"/>
                <a:cs typeface="Arial" pitchFamily="34" charset="0"/>
              </a:rPr>
              <a:t>DATA COLLECTED</a:t>
            </a:r>
          </a:p>
        </p:txBody>
      </p:sp>
      <p:sp>
        <p:nvSpPr>
          <p:cNvPr id="4100" name="Content Placeholder 2"/>
          <p:cNvSpPr>
            <a:spLocks noGrp="1"/>
          </p:cNvSpPr>
          <p:nvPr>
            <p:ph idx="1"/>
          </p:nvPr>
        </p:nvSpPr>
        <p:spPr>
          <a:xfrm>
            <a:off x="457200" y="1268760"/>
            <a:ext cx="8229600" cy="4857403"/>
          </a:xfrm>
        </p:spPr>
        <p:txBody>
          <a:bodyPr/>
          <a:lstStyle/>
          <a:p>
            <a:pPr marL="360000" lvl="1" indent="0" algn="just">
              <a:spcBef>
                <a:spcPts val="300"/>
              </a:spcBef>
              <a:buNone/>
            </a:pPr>
            <a:r>
              <a:rPr lang="en-US" sz="1800" dirty="0" smtClean="0">
                <a:latin typeface="Arial" pitchFamily="34" charset="0"/>
                <a:cs typeface="Arial" pitchFamily="34" charset="0"/>
              </a:rPr>
              <a:t>HEMIS comprises 4 modules:-</a:t>
            </a:r>
          </a:p>
          <a:p>
            <a:pPr marL="360000" lvl="1" indent="0" algn="just">
              <a:spcBef>
                <a:spcPts val="300"/>
              </a:spcBef>
              <a:buNone/>
            </a:pPr>
            <a:endParaRPr lang="en-US" sz="1200" u="sng" dirty="0">
              <a:latin typeface="Arial" pitchFamily="34" charset="0"/>
              <a:cs typeface="Arial" pitchFamily="34" charset="0"/>
            </a:endParaRPr>
          </a:p>
          <a:p>
            <a:pPr marL="360000" lvl="1" indent="0" algn="just">
              <a:spcBef>
                <a:spcPts val="300"/>
              </a:spcBef>
              <a:buNone/>
            </a:pPr>
            <a:r>
              <a:rPr lang="en-US" sz="1800" dirty="0" smtClean="0">
                <a:latin typeface="Arial" pitchFamily="34" charset="0"/>
                <a:cs typeface="Arial" pitchFamily="34" charset="0"/>
              </a:rPr>
              <a:t>The student database is comprised of 6 tables:-</a:t>
            </a:r>
          </a:p>
          <a:p>
            <a:pPr marL="360000" lvl="1" indent="0" algn="just">
              <a:spcBef>
                <a:spcPts val="300"/>
              </a:spcBef>
              <a:buNone/>
            </a:pPr>
            <a:endParaRPr lang="en-US" sz="1200" dirty="0" smtClean="0">
              <a:latin typeface="Arial" pitchFamily="34" charset="0"/>
              <a:cs typeface="Arial" pitchFamily="34" charset="0"/>
            </a:endParaRPr>
          </a:p>
          <a:p>
            <a:pPr marL="360000" lvl="1" indent="0" algn="just">
              <a:spcBef>
                <a:spcPts val="300"/>
              </a:spcBef>
              <a:buNone/>
            </a:pPr>
            <a:r>
              <a:rPr lang="en-US" sz="1800" dirty="0" smtClean="0">
                <a:latin typeface="Arial" pitchFamily="34" charset="0"/>
                <a:cs typeface="Arial" pitchFamily="34" charset="0"/>
              </a:rPr>
              <a:t>Student file (STUD),</a:t>
            </a:r>
            <a:r>
              <a:rPr lang="en-US" sz="1800" dirty="0">
                <a:latin typeface="Arial" pitchFamily="34" charset="0"/>
                <a:cs typeface="Arial" pitchFamily="34" charset="0"/>
              </a:rPr>
              <a:t> </a:t>
            </a:r>
            <a:r>
              <a:rPr lang="en-US" sz="1800" dirty="0" smtClean="0">
                <a:latin typeface="Arial" pitchFamily="34" charset="0"/>
                <a:cs typeface="Arial" pitchFamily="34" charset="0"/>
              </a:rPr>
              <a:t>Course file (CRSE), Qualification file (QUAL)</a:t>
            </a:r>
          </a:p>
          <a:p>
            <a:pPr marL="360000" lvl="1" indent="0" algn="just">
              <a:spcBef>
                <a:spcPts val="300"/>
              </a:spcBef>
              <a:buNone/>
            </a:pPr>
            <a:r>
              <a:rPr lang="en-US" sz="1800" dirty="0" smtClean="0">
                <a:latin typeface="Arial" pitchFamily="34" charset="0"/>
                <a:cs typeface="Arial" pitchFamily="34" charset="0"/>
              </a:rPr>
              <a:t>Classification of subject matter and qualification </a:t>
            </a:r>
            <a:r>
              <a:rPr lang="en-US" sz="1800" dirty="0">
                <a:latin typeface="Arial" pitchFamily="34" charset="0"/>
                <a:cs typeface="Arial" pitchFamily="34" charset="0"/>
              </a:rPr>
              <a:t>file </a:t>
            </a:r>
            <a:r>
              <a:rPr lang="en-US" sz="1800" dirty="0" smtClean="0">
                <a:latin typeface="Arial" pitchFamily="34" charset="0"/>
                <a:cs typeface="Arial" pitchFamily="34" charset="0"/>
              </a:rPr>
              <a:t>(CESM), Credit file (CRED), Course Registration file (CREG)</a:t>
            </a:r>
          </a:p>
          <a:p>
            <a:pPr marL="360000" lvl="1" indent="0" algn="just">
              <a:spcBef>
                <a:spcPts val="300"/>
              </a:spcBef>
              <a:buNone/>
            </a:pPr>
            <a:endParaRPr lang="en-US" sz="1200" dirty="0" smtClean="0">
              <a:latin typeface="Arial" pitchFamily="34" charset="0"/>
              <a:cs typeface="Arial" pitchFamily="34" charset="0"/>
            </a:endParaRPr>
          </a:p>
          <a:p>
            <a:pPr marL="360000" lvl="1" indent="0" algn="just">
              <a:spcBef>
                <a:spcPts val="300"/>
              </a:spcBef>
              <a:buNone/>
            </a:pPr>
            <a:r>
              <a:rPr lang="en-US" sz="1800" dirty="0" smtClean="0">
                <a:latin typeface="Arial" pitchFamily="34" charset="0"/>
                <a:cs typeface="Arial" pitchFamily="34" charset="0"/>
              </a:rPr>
              <a:t>The </a:t>
            </a:r>
            <a:r>
              <a:rPr lang="en-US" sz="1800" dirty="0">
                <a:latin typeface="Arial" pitchFamily="34" charset="0"/>
                <a:cs typeface="Arial" pitchFamily="34" charset="0"/>
              </a:rPr>
              <a:t>staff database is comprised of 2 tables:-</a:t>
            </a:r>
          </a:p>
          <a:p>
            <a:pPr marL="360000" lvl="1" indent="0" algn="just">
              <a:spcBef>
                <a:spcPts val="300"/>
              </a:spcBef>
              <a:buNone/>
            </a:pPr>
            <a:endParaRPr lang="en-US" sz="1200" dirty="0">
              <a:latin typeface="Arial" pitchFamily="34" charset="0"/>
              <a:cs typeface="Arial" pitchFamily="34" charset="0"/>
            </a:endParaRPr>
          </a:p>
          <a:p>
            <a:pPr marL="358775" lvl="1" indent="0" algn="just">
              <a:spcBef>
                <a:spcPts val="300"/>
              </a:spcBef>
              <a:buNone/>
            </a:pPr>
            <a:r>
              <a:rPr lang="en-US" sz="1800" dirty="0">
                <a:latin typeface="Arial" pitchFamily="34" charset="0"/>
                <a:cs typeface="Arial" pitchFamily="34" charset="0"/>
              </a:rPr>
              <a:t>Staff Profile file (PROF), Staff FTE file (SFTE) </a:t>
            </a:r>
          </a:p>
          <a:p>
            <a:pPr marL="360000" lvl="1" indent="0" algn="just">
              <a:buNone/>
            </a:pPr>
            <a:endParaRPr lang="en-US" sz="1400" dirty="0">
              <a:latin typeface="Arial" pitchFamily="34" charset="0"/>
              <a:cs typeface="Arial" pitchFamily="34" charset="0"/>
            </a:endParaRPr>
          </a:p>
          <a:p>
            <a:pPr marL="344488" lvl="1" indent="0">
              <a:buNone/>
            </a:pPr>
            <a:r>
              <a:rPr lang="en-US" sz="1800" dirty="0">
                <a:latin typeface="Arial" pitchFamily="34" charset="0"/>
                <a:cs typeface="Arial" pitchFamily="34" charset="0"/>
              </a:rPr>
              <a:t>The space database is comprised of 3 tables:-</a:t>
            </a:r>
          </a:p>
          <a:p>
            <a:pPr marL="344488" lvl="1" indent="0">
              <a:buNone/>
            </a:pPr>
            <a:endParaRPr lang="en-US" sz="1200" dirty="0">
              <a:latin typeface="Arial" pitchFamily="34" charset="0"/>
              <a:cs typeface="Arial" pitchFamily="34" charset="0"/>
            </a:endParaRPr>
          </a:p>
          <a:p>
            <a:pPr marL="344488" lvl="1" indent="0">
              <a:buNone/>
            </a:pPr>
            <a:r>
              <a:rPr lang="en-US" sz="1800" dirty="0">
                <a:latin typeface="Arial" pitchFamily="34" charset="0"/>
                <a:cs typeface="Arial" pitchFamily="34" charset="0"/>
              </a:rPr>
              <a:t>Campus file (CAMP), Building file (BLDG),Room file (ROOM)</a:t>
            </a:r>
          </a:p>
          <a:p>
            <a:pPr marL="344488" lvl="1" indent="0">
              <a:buNone/>
            </a:pPr>
            <a:endParaRPr lang="en-US" sz="1200" dirty="0">
              <a:latin typeface="Arial" pitchFamily="34" charset="0"/>
              <a:cs typeface="Arial" pitchFamily="34" charset="0"/>
            </a:endParaRPr>
          </a:p>
          <a:p>
            <a:pPr marL="344488" lvl="1" indent="0">
              <a:buNone/>
            </a:pPr>
            <a:r>
              <a:rPr lang="en-US" sz="1800" dirty="0">
                <a:latin typeface="Arial" pitchFamily="34" charset="0"/>
                <a:cs typeface="Arial" pitchFamily="34" charset="0"/>
              </a:rPr>
              <a:t>The Post doc database is comprised of 1 table relating to the properties of post doctoral </a:t>
            </a:r>
            <a:r>
              <a:rPr lang="en-US" sz="1800" dirty="0" err="1">
                <a:latin typeface="Arial" pitchFamily="34" charset="0"/>
                <a:cs typeface="Arial" pitchFamily="34" charset="0"/>
              </a:rPr>
              <a:t>reseach</a:t>
            </a:r>
            <a:r>
              <a:rPr lang="en-US" sz="1800" dirty="0">
                <a:latin typeface="Arial" pitchFamily="34" charset="0"/>
                <a:cs typeface="Arial" pitchFamily="34" charset="0"/>
              </a:rPr>
              <a:t> fellows</a:t>
            </a:r>
            <a:endParaRPr lang="en-US" sz="1800" dirty="0"/>
          </a:p>
          <a:p>
            <a:pPr marL="360000" lvl="1" indent="0" algn="just">
              <a:spcBef>
                <a:spcPts val="300"/>
              </a:spcBef>
              <a:buNone/>
            </a:pPr>
            <a:endParaRPr lang="en-US" sz="2000" dirty="0" smtClean="0">
              <a:latin typeface="Arial" pitchFamily="34" charset="0"/>
              <a:cs typeface="Arial" pitchFamily="34" charset="0"/>
            </a:endParaRPr>
          </a:p>
          <a:p>
            <a:pPr marL="360000" lvl="1" indent="0" algn="just">
              <a:buNone/>
            </a:pPr>
            <a:endParaRPr lang="en-US" sz="2000" dirty="0" smtClean="0">
              <a:latin typeface="Arial" pitchFamily="34" charset="0"/>
              <a:cs typeface="Arial" pitchFamily="34" charset="0"/>
            </a:endParaRPr>
          </a:p>
          <a:p>
            <a:endParaRPr lang="en-US" dirty="0" smtClean="0"/>
          </a:p>
        </p:txBody>
      </p:sp>
      <p:sp>
        <p:nvSpPr>
          <p:cNvPr id="5" name="Date Placeholder 4"/>
          <p:cNvSpPr>
            <a:spLocks noGrp="1"/>
          </p:cNvSpPr>
          <p:nvPr>
            <p:ph type="dt" sz="half" idx="10"/>
          </p:nvPr>
        </p:nvSpPr>
        <p:spPr/>
        <p:txBody>
          <a:bodyPr/>
          <a:lstStyle/>
          <a:p>
            <a:pPr>
              <a:defRPr/>
            </a:pPr>
            <a:r>
              <a:rPr lang="en-US" smtClean="0">
                <a:solidFill>
                  <a:prstClr val="black">
                    <a:tint val="75000"/>
                  </a:prstClr>
                </a:solidFill>
              </a:rPr>
              <a:t>10/09/2014</a:t>
            </a: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B24B03FF-CD51-4DF0-A28E-6E0281794714}" type="slidenum">
              <a:rPr lang="en-US" smtClean="0">
                <a:solidFill>
                  <a:prstClr val="black">
                    <a:tint val="75000"/>
                  </a:prstClr>
                </a:solidFill>
              </a:rPr>
              <a:pPr>
                <a:defRPr/>
              </a:pPr>
              <a:t>5</a:t>
            </a:fld>
            <a:endParaRPr lang="en-US" dirty="0">
              <a:solidFill>
                <a:prstClr val="black">
                  <a:tint val="75000"/>
                </a:prstClr>
              </a:solidFill>
            </a:endParaRPr>
          </a:p>
        </p:txBody>
      </p:sp>
    </p:spTree>
    <p:extLst>
      <p:ext uri="{BB962C8B-B14F-4D97-AF65-F5344CB8AC3E}">
        <p14:creationId xmlns:p14="http://schemas.microsoft.com/office/powerpoint/2010/main" val="846960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4" descr="SLIDE LAYOUT.jpg"/>
          <p:cNvPicPr>
            <a:picLocks noChangeAspect="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4099" name="Title 1"/>
          <p:cNvSpPr>
            <a:spLocks noGrp="1"/>
          </p:cNvSpPr>
          <p:nvPr>
            <p:ph type="title"/>
          </p:nvPr>
        </p:nvSpPr>
        <p:spPr>
          <a:xfrm>
            <a:off x="457200" y="571480"/>
            <a:ext cx="8229600" cy="697280"/>
          </a:xfrm>
        </p:spPr>
        <p:txBody>
          <a:bodyPr/>
          <a:lstStyle/>
          <a:p>
            <a:r>
              <a:rPr lang="en-US" b="1" dirty="0" smtClean="0">
                <a:latin typeface="Arial" pitchFamily="34" charset="0"/>
                <a:cs typeface="Arial" pitchFamily="34" charset="0"/>
              </a:rPr>
              <a:t>STUDENT AND STAFF DATA</a:t>
            </a:r>
          </a:p>
        </p:txBody>
      </p:sp>
      <p:sp>
        <p:nvSpPr>
          <p:cNvPr id="4100" name="Content Placeholder 2"/>
          <p:cNvSpPr>
            <a:spLocks noGrp="1"/>
          </p:cNvSpPr>
          <p:nvPr>
            <p:ph idx="1"/>
          </p:nvPr>
        </p:nvSpPr>
        <p:spPr>
          <a:xfrm>
            <a:off x="755576" y="1268760"/>
            <a:ext cx="7632848" cy="4857403"/>
          </a:xfrm>
        </p:spPr>
        <p:txBody>
          <a:bodyPr/>
          <a:lstStyle/>
          <a:p>
            <a:pPr marL="122238" lvl="1" indent="0" algn="just">
              <a:buNone/>
            </a:pPr>
            <a:r>
              <a:rPr lang="en-US" sz="2000" dirty="0" smtClean="0">
                <a:latin typeface="Arial" pitchFamily="34" charset="0"/>
                <a:cs typeface="Arial" pitchFamily="34" charset="0"/>
              </a:rPr>
              <a:t>The student module contains information pertaining to the qualifications, courses, and their credit values for which students have enrolled. The demographics of the student body such as race, gender, nationality, age.  Universities have to indicate a student’s major field of study. The student module also carries information on whether students have graduated  or not and for which qualification types.  It does not carry contact details of students.</a:t>
            </a:r>
          </a:p>
          <a:p>
            <a:pPr marL="360000" lvl="1" indent="0" algn="just">
              <a:buNone/>
            </a:pPr>
            <a:endParaRPr lang="en-US" sz="1800" dirty="0">
              <a:latin typeface="Arial" pitchFamily="34" charset="0"/>
              <a:cs typeface="Arial" pitchFamily="34" charset="0"/>
            </a:endParaRPr>
          </a:p>
          <a:p>
            <a:pPr marL="122238" lvl="1" indent="0" algn="just">
              <a:buNone/>
            </a:pPr>
            <a:r>
              <a:rPr lang="en-US" sz="2000" dirty="0" smtClean="0">
                <a:latin typeface="Arial" pitchFamily="34" charset="0"/>
                <a:cs typeface="Arial" pitchFamily="34" charset="0"/>
              </a:rPr>
              <a:t>The staff module contains information on the personnel categories of staff at the universities, the qualification types of the instruction/research professionals, the </a:t>
            </a:r>
            <a:r>
              <a:rPr lang="en-US" sz="2000" dirty="0" err="1" smtClean="0">
                <a:latin typeface="Arial" pitchFamily="34" charset="0"/>
                <a:cs typeface="Arial" pitchFamily="34" charset="0"/>
              </a:rPr>
              <a:t>ftes</a:t>
            </a:r>
            <a:r>
              <a:rPr lang="en-US" sz="2000" dirty="0" smtClean="0">
                <a:latin typeface="Arial" pitchFamily="34" charset="0"/>
                <a:cs typeface="Arial" pitchFamily="34" charset="0"/>
              </a:rPr>
              <a:t> for these staff and the </a:t>
            </a:r>
            <a:r>
              <a:rPr lang="en-US" sz="2000" dirty="0" err="1" smtClean="0">
                <a:latin typeface="Arial" pitchFamily="34" charset="0"/>
                <a:cs typeface="Arial" pitchFamily="34" charset="0"/>
              </a:rPr>
              <a:t>programmes</a:t>
            </a:r>
            <a:r>
              <a:rPr lang="en-US" sz="2000" dirty="0" smtClean="0">
                <a:latin typeface="Arial" pitchFamily="34" charset="0"/>
                <a:cs typeface="Arial" pitchFamily="34" charset="0"/>
              </a:rPr>
              <a:t> the staff are linked to, that is whether it is instruction, research, administration, etc.  It also carries the demographics of the staff body.  It also does not contain SA IDs nor contact details of the staff members.</a:t>
            </a:r>
          </a:p>
          <a:p>
            <a:pPr marL="360000" lvl="1" indent="0" algn="just">
              <a:buNone/>
            </a:pPr>
            <a:endParaRPr lang="en-US" sz="1600" dirty="0">
              <a:latin typeface="Arial" pitchFamily="34" charset="0"/>
              <a:cs typeface="Arial" pitchFamily="34" charset="0"/>
            </a:endParaRPr>
          </a:p>
          <a:p>
            <a:pPr marL="360000" lvl="1" indent="0" algn="just">
              <a:buNone/>
            </a:pPr>
            <a:endParaRPr lang="en-US" sz="1800" dirty="0" smtClean="0">
              <a:latin typeface="Arial" pitchFamily="34" charset="0"/>
              <a:cs typeface="Arial" pitchFamily="34" charset="0"/>
            </a:endParaRPr>
          </a:p>
          <a:p>
            <a:pPr marL="360000" lvl="1" indent="0" algn="just">
              <a:buNone/>
            </a:pPr>
            <a:endParaRPr lang="en-US" sz="2000" dirty="0" smtClean="0">
              <a:latin typeface="Arial" pitchFamily="34" charset="0"/>
              <a:cs typeface="Arial" pitchFamily="34" charset="0"/>
            </a:endParaRPr>
          </a:p>
          <a:p>
            <a:endParaRPr lang="en-US" dirty="0" smtClean="0"/>
          </a:p>
        </p:txBody>
      </p:sp>
      <p:sp>
        <p:nvSpPr>
          <p:cNvPr id="5" name="Date Placeholder 4"/>
          <p:cNvSpPr>
            <a:spLocks noGrp="1"/>
          </p:cNvSpPr>
          <p:nvPr>
            <p:ph type="dt" sz="half" idx="10"/>
          </p:nvPr>
        </p:nvSpPr>
        <p:spPr/>
        <p:txBody>
          <a:bodyPr/>
          <a:lstStyle/>
          <a:p>
            <a:pPr>
              <a:defRPr/>
            </a:pPr>
            <a:r>
              <a:rPr lang="en-US" smtClean="0"/>
              <a:t>10/09/2014</a:t>
            </a:r>
            <a:endParaRPr lang="en-US" dirty="0"/>
          </a:p>
        </p:txBody>
      </p:sp>
      <p:sp>
        <p:nvSpPr>
          <p:cNvPr id="6" name="Slide Number Placeholder 5"/>
          <p:cNvSpPr>
            <a:spLocks noGrp="1"/>
          </p:cNvSpPr>
          <p:nvPr>
            <p:ph type="sldNum" sz="quarter" idx="12"/>
          </p:nvPr>
        </p:nvSpPr>
        <p:spPr/>
        <p:txBody>
          <a:bodyPr/>
          <a:lstStyle/>
          <a:p>
            <a:pPr>
              <a:defRPr/>
            </a:pPr>
            <a:fld id="{B24B03FF-CD51-4DF0-A28E-6E0281794714}" type="slidenum">
              <a:rPr lang="en-US" smtClean="0"/>
              <a:pPr>
                <a:defRPr/>
              </a:pPr>
              <a:t>6</a:t>
            </a:fld>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4" descr="SLIDE LAYOUT.jpg"/>
          <p:cNvPicPr>
            <a:picLocks noChangeAspect="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4099" name="Title 1"/>
          <p:cNvSpPr>
            <a:spLocks noGrp="1"/>
          </p:cNvSpPr>
          <p:nvPr>
            <p:ph type="title"/>
          </p:nvPr>
        </p:nvSpPr>
        <p:spPr>
          <a:xfrm>
            <a:off x="457200" y="642918"/>
            <a:ext cx="8229600" cy="697850"/>
          </a:xfrm>
        </p:spPr>
        <p:txBody>
          <a:bodyPr/>
          <a:lstStyle/>
          <a:p>
            <a:r>
              <a:rPr lang="en-US" sz="3600" b="1" dirty="0" smtClean="0">
                <a:latin typeface="Arial" pitchFamily="34" charset="0"/>
                <a:cs typeface="Arial" pitchFamily="34" charset="0"/>
              </a:rPr>
              <a:t>SUBMISSION OF HEMIS DATA</a:t>
            </a:r>
          </a:p>
        </p:txBody>
      </p:sp>
      <p:sp>
        <p:nvSpPr>
          <p:cNvPr id="4100" name="Content Placeholder 2"/>
          <p:cNvSpPr>
            <a:spLocks noGrp="1"/>
          </p:cNvSpPr>
          <p:nvPr>
            <p:ph idx="1"/>
          </p:nvPr>
        </p:nvSpPr>
        <p:spPr>
          <a:xfrm>
            <a:off x="611560" y="1268760"/>
            <a:ext cx="7920880" cy="4857403"/>
          </a:xfrm>
        </p:spPr>
        <p:txBody>
          <a:bodyPr/>
          <a:lstStyle/>
          <a:p>
            <a:pPr marL="360000" lvl="1" indent="0" algn="just">
              <a:buNone/>
            </a:pPr>
            <a:r>
              <a:rPr lang="en-US" sz="1600" dirty="0" smtClean="0">
                <a:latin typeface="Arial" pitchFamily="34" charset="0"/>
                <a:cs typeface="Arial" pitchFamily="34" charset="0"/>
              </a:rPr>
              <a:t>Submission dates for student and staff data.</a:t>
            </a:r>
          </a:p>
          <a:p>
            <a:pPr marL="360000" lvl="1" indent="0" algn="just">
              <a:buNone/>
            </a:pPr>
            <a:endParaRPr lang="en-US" sz="1200" dirty="0" smtClean="0">
              <a:latin typeface="Arial" pitchFamily="34" charset="0"/>
              <a:cs typeface="Arial" pitchFamily="34" charset="0"/>
            </a:endParaRPr>
          </a:p>
          <a:p>
            <a:pPr marL="360000" lvl="1" indent="0" algn="just">
              <a:buNone/>
            </a:pPr>
            <a:r>
              <a:rPr lang="en-US" sz="1600" dirty="0" smtClean="0">
                <a:latin typeface="Arial" pitchFamily="34" charset="0"/>
                <a:cs typeface="Arial" pitchFamily="34" charset="0"/>
              </a:rPr>
              <a:t>The due dates for the student submissions are: </a:t>
            </a:r>
          </a:p>
          <a:p>
            <a:pPr marL="360000" lvl="1" indent="0" algn="just">
              <a:buNone/>
            </a:pPr>
            <a:r>
              <a:rPr lang="en-US" sz="1600" dirty="0" smtClean="0">
                <a:latin typeface="Arial" pitchFamily="34" charset="0"/>
                <a:cs typeface="Arial" pitchFamily="34" charset="0"/>
              </a:rPr>
              <a:t>End Oct for reporting year, </a:t>
            </a:r>
            <a:r>
              <a:rPr lang="en-US" sz="1600" dirty="0" err="1" smtClean="0">
                <a:latin typeface="Arial" pitchFamily="34" charset="0"/>
                <a:cs typeface="Arial" pitchFamily="34" charset="0"/>
              </a:rPr>
              <a:t>e.g</a:t>
            </a:r>
            <a:r>
              <a:rPr lang="en-US" sz="1600" dirty="0" smtClean="0">
                <a:latin typeface="Arial" pitchFamily="34" charset="0"/>
                <a:cs typeface="Arial" pitchFamily="34" charset="0"/>
              </a:rPr>
              <a:t> Oct 2014 for 2014 academic year (only headcount data).  </a:t>
            </a:r>
          </a:p>
          <a:p>
            <a:pPr marL="360000" lvl="1" indent="0" algn="just">
              <a:buNone/>
            </a:pPr>
            <a:r>
              <a:rPr lang="en-US" sz="1600" dirty="0" smtClean="0">
                <a:latin typeface="Arial" pitchFamily="34" charset="0"/>
                <a:cs typeface="Arial" pitchFamily="34" charset="0"/>
              </a:rPr>
              <a:t>End April for 2</a:t>
            </a:r>
            <a:r>
              <a:rPr lang="en-US" sz="1600" baseline="30000" dirty="0" smtClean="0">
                <a:latin typeface="Arial" pitchFamily="34" charset="0"/>
                <a:cs typeface="Arial" pitchFamily="34" charset="0"/>
              </a:rPr>
              <a:t>nd</a:t>
            </a:r>
            <a:r>
              <a:rPr lang="en-US" sz="1600" dirty="0" smtClean="0">
                <a:latin typeface="Arial" pitchFamily="34" charset="0"/>
                <a:cs typeface="Arial" pitchFamily="34" charset="0"/>
              </a:rPr>
              <a:t> submission of student data e.g. 30 April 2015 for 2014 student data. This data should include preliminary graduate data. </a:t>
            </a:r>
          </a:p>
          <a:p>
            <a:pPr marL="360000" lvl="1" indent="0" algn="just">
              <a:buNone/>
            </a:pPr>
            <a:r>
              <a:rPr lang="en-US" sz="1600" dirty="0" smtClean="0">
                <a:latin typeface="Arial" pitchFamily="34" charset="0"/>
                <a:cs typeface="Arial" pitchFamily="34" charset="0"/>
              </a:rPr>
              <a:t>31 July for final audited data, e.g. 31 July 2015 for 3</a:t>
            </a:r>
            <a:r>
              <a:rPr lang="en-US" sz="1600" baseline="30000" dirty="0" smtClean="0">
                <a:latin typeface="Arial" pitchFamily="34" charset="0"/>
                <a:cs typeface="Arial" pitchFamily="34" charset="0"/>
              </a:rPr>
              <a:t>rd</a:t>
            </a:r>
            <a:r>
              <a:rPr lang="en-US" sz="1600" dirty="0" smtClean="0">
                <a:latin typeface="Arial" pitchFamily="34" charset="0"/>
                <a:cs typeface="Arial" pitchFamily="34" charset="0"/>
              </a:rPr>
              <a:t> and final audited student data for the 2014 academic year.  </a:t>
            </a:r>
          </a:p>
          <a:p>
            <a:pPr marL="360000" lvl="1" indent="0" algn="just">
              <a:buNone/>
            </a:pPr>
            <a:r>
              <a:rPr lang="en-US" sz="1600" dirty="0" smtClean="0">
                <a:latin typeface="Arial" pitchFamily="34" charset="0"/>
                <a:cs typeface="Arial" pitchFamily="34" charset="0"/>
              </a:rPr>
              <a:t>WHY THE DELAY? </a:t>
            </a:r>
            <a:r>
              <a:rPr lang="en-US" sz="1600" dirty="0">
                <a:latin typeface="Arial" pitchFamily="34" charset="0"/>
                <a:cs typeface="Arial" pitchFamily="34" charset="0"/>
              </a:rPr>
              <a:t> </a:t>
            </a:r>
            <a:r>
              <a:rPr lang="en-US" sz="1600" dirty="0" smtClean="0">
                <a:latin typeface="Arial" pitchFamily="34" charset="0"/>
                <a:cs typeface="Arial" pitchFamily="34" charset="0"/>
              </a:rPr>
              <a:t>The academic calendar is Jan to Dec each year with supplementary exams being written in Jan/Feb of the following year and Post graduate exams in Feb.  In April/May and even in June graduates are identified, then the data must be audited.</a:t>
            </a:r>
          </a:p>
          <a:p>
            <a:pPr marL="360000" lvl="1" indent="0" algn="just">
              <a:buNone/>
            </a:pPr>
            <a:endParaRPr lang="en-US" sz="1200" dirty="0" smtClean="0">
              <a:latin typeface="Arial" pitchFamily="34" charset="0"/>
              <a:cs typeface="Arial" pitchFamily="34" charset="0"/>
            </a:endParaRPr>
          </a:p>
          <a:p>
            <a:pPr marL="360000" lvl="1" indent="0" algn="just">
              <a:buNone/>
            </a:pPr>
            <a:r>
              <a:rPr lang="en-US" sz="1600" dirty="0" smtClean="0">
                <a:latin typeface="Arial" pitchFamily="34" charset="0"/>
                <a:cs typeface="Arial" pitchFamily="34" charset="0"/>
              </a:rPr>
              <a:t>The </a:t>
            </a:r>
            <a:r>
              <a:rPr lang="en-US" sz="1600" dirty="0">
                <a:latin typeface="Arial" pitchFamily="34" charset="0"/>
                <a:cs typeface="Arial" pitchFamily="34" charset="0"/>
              </a:rPr>
              <a:t>due dates for the staff submissions are:-</a:t>
            </a:r>
          </a:p>
          <a:p>
            <a:pPr marL="358775" lvl="1" indent="0" algn="just">
              <a:buNone/>
            </a:pPr>
            <a:endParaRPr lang="en-US" sz="1200" dirty="0">
              <a:latin typeface="Arial" pitchFamily="34" charset="0"/>
              <a:cs typeface="Arial" pitchFamily="34" charset="0"/>
            </a:endParaRPr>
          </a:p>
          <a:p>
            <a:pPr marL="358775" lvl="1" indent="0" algn="just">
              <a:buNone/>
            </a:pPr>
            <a:r>
              <a:rPr lang="en-US" sz="1600" dirty="0">
                <a:latin typeface="Arial" pitchFamily="34" charset="0"/>
                <a:cs typeface="Arial" pitchFamily="34" charset="0"/>
              </a:rPr>
              <a:t>End February for the 1</a:t>
            </a:r>
            <a:r>
              <a:rPr lang="en-US" sz="1600" baseline="30000" dirty="0">
                <a:latin typeface="Arial" pitchFamily="34" charset="0"/>
                <a:cs typeface="Arial" pitchFamily="34" charset="0"/>
              </a:rPr>
              <a:t>st</a:t>
            </a:r>
            <a:r>
              <a:rPr lang="en-US" sz="1600" dirty="0">
                <a:latin typeface="Arial" pitchFamily="34" charset="0"/>
                <a:cs typeface="Arial" pitchFamily="34" charset="0"/>
              </a:rPr>
              <a:t> submission of staff (Staff employed from Jan to December of the reporting </a:t>
            </a:r>
            <a:r>
              <a:rPr lang="en-US" sz="1600" dirty="0" smtClean="0">
                <a:latin typeface="Arial" pitchFamily="34" charset="0"/>
                <a:cs typeface="Arial" pitchFamily="34" charset="0"/>
              </a:rPr>
              <a:t>year) and 31 </a:t>
            </a:r>
            <a:r>
              <a:rPr lang="en-US" sz="1600" dirty="0">
                <a:latin typeface="Arial" pitchFamily="34" charset="0"/>
                <a:cs typeface="Arial" pitchFamily="34" charset="0"/>
              </a:rPr>
              <a:t>July along with the student data for the final audited data</a:t>
            </a:r>
            <a:r>
              <a:rPr lang="en-US" sz="1800" dirty="0">
                <a:latin typeface="Arial" pitchFamily="34" charset="0"/>
                <a:cs typeface="Arial" pitchFamily="34" charset="0"/>
              </a:rPr>
              <a:t>.</a:t>
            </a:r>
          </a:p>
          <a:p>
            <a:pPr marL="360000" lvl="1" indent="0" algn="just">
              <a:buNone/>
            </a:pPr>
            <a:endParaRPr lang="en-US" sz="1800" dirty="0" smtClean="0">
              <a:latin typeface="Arial" pitchFamily="34" charset="0"/>
              <a:cs typeface="Arial" pitchFamily="34" charset="0"/>
            </a:endParaRPr>
          </a:p>
          <a:p>
            <a:pPr marL="360000" lvl="1" indent="0" algn="just">
              <a:buNone/>
            </a:pPr>
            <a:endParaRPr lang="en-US" sz="1800" dirty="0" smtClean="0">
              <a:latin typeface="Arial" pitchFamily="34" charset="0"/>
              <a:cs typeface="Arial" pitchFamily="34" charset="0"/>
            </a:endParaRPr>
          </a:p>
          <a:p>
            <a:pPr marL="360000" lvl="1" indent="0" algn="just">
              <a:buNone/>
            </a:pPr>
            <a:endParaRPr lang="en-US" sz="2400" dirty="0" smtClean="0">
              <a:latin typeface="Arial" pitchFamily="34" charset="0"/>
              <a:cs typeface="Arial" pitchFamily="34" charset="0"/>
            </a:endParaRPr>
          </a:p>
          <a:p>
            <a:pPr marL="360000" lvl="1" indent="0" algn="just">
              <a:spcBef>
                <a:spcPts val="300"/>
              </a:spcBef>
              <a:buNone/>
            </a:pPr>
            <a:endParaRPr lang="en-US" sz="2000" u="sng" dirty="0" smtClean="0">
              <a:latin typeface="Arial" pitchFamily="34" charset="0"/>
              <a:cs typeface="Arial" pitchFamily="34" charset="0"/>
            </a:endParaRPr>
          </a:p>
          <a:p>
            <a:pPr marL="360000" lvl="1" indent="0" algn="just">
              <a:buNone/>
            </a:pPr>
            <a:endParaRPr lang="en-US" sz="2000" dirty="0" smtClean="0">
              <a:latin typeface="Arial" pitchFamily="34" charset="0"/>
              <a:cs typeface="Arial" pitchFamily="34" charset="0"/>
            </a:endParaRPr>
          </a:p>
          <a:p>
            <a:endParaRPr lang="en-US" dirty="0" smtClean="0"/>
          </a:p>
        </p:txBody>
      </p:sp>
      <p:sp>
        <p:nvSpPr>
          <p:cNvPr id="5" name="Date Placeholder 4"/>
          <p:cNvSpPr>
            <a:spLocks noGrp="1"/>
          </p:cNvSpPr>
          <p:nvPr>
            <p:ph type="dt" sz="half" idx="10"/>
          </p:nvPr>
        </p:nvSpPr>
        <p:spPr/>
        <p:txBody>
          <a:bodyPr/>
          <a:lstStyle/>
          <a:p>
            <a:pPr>
              <a:defRPr/>
            </a:pPr>
            <a:r>
              <a:rPr lang="en-US" smtClean="0"/>
              <a:t>10/09/2014</a:t>
            </a:r>
            <a:endParaRPr lang="en-US" dirty="0"/>
          </a:p>
        </p:txBody>
      </p:sp>
      <p:sp>
        <p:nvSpPr>
          <p:cNvPr id="6" name="Slide Number Placeholder 5"/>
          <p:cNvSpPr>
            <a:spLocks noGrp="1"/>
          </p:cNvSpPr>
          <p:nvPr>
            <p:ph type="sldNum" sz="quarter" idx="12"/>
          </p:nvPr>
        </p:nvSpPr>
        <p:spPr/>
        <p:txBody>
          <a:bodyPr/>
          <a:lstStyle/>
          <a:p>
            <a:pPr>
              <a:defRPr/>
            </a:pPr>
            <a:fld id="{B24B03FF-CD51-4DF0-A28E-6E0281794714}" type="slidenum">
              <a:rPr lang="en-US" smtClean="0"/>
              <a:pPr>
                <a:defRPr/>
              </a:pPr>
              <a:t>7</a:t>
            </a:fld>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4" descr="SLIDE LAYOUT.jpg"/>
          <p:cNvPicPr>
            <a:picLocks noChangeAspect="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4099" name="Title 1"/>
          <p:cNvSpPr>
            <a:spLocks noGrp="1"/>
          </p:cNvSpPr>
          <p:nvPr>
            <p:ph type="title"/>
          </p:nvPr>
        </p:nvSpPr>
        <p:spPr>
          <a:xfrm>
            <a:off x="457200" y="571480"/>
            <a:ext cx="8229600" cy="846158"/>
          </a:xfrm>
        </p:spPr>
        <p:txBody>
          <a:bodyPr/>
          <a:lstStyle/>
          <a:p>
            <a:r>
              <a:rPr lang="en-US" b="1" dirty="0" smtClean="0">
                <a:latin typeface="Arial" pitchFamily="34" charset="0"/>
                <a:cs typeface="Arial" pitchFamily="34" charset="0"/>
              </a:rPr>
              <a:t>PURPOSE OF HEMIS DATA</a:t>
            </a:r>
          </a:p>
        </p:txBody>
      </p:sp>
      <p:sp>
        <p:nvSpPr>
          <p:cNvPr id="4100" name="Content Placeholder 2"/>
          <p:cNvSpPr>
            <a:spLocks noGrp="1"/>
          </p:cNvSpPr>
          <p:nvPr>
            <p:ph idx="1"/>
          </p:nvPr>
        </p:nvSpPr>
        <p:spPr>
          <a:xfrm>
            <a:off x="457200" y="1417638"/>
            <a:ext cx="8003232" cy="4708525"/>
          </a:xfrm>
        </p:spPr>
        <p:txBody>
          <a:bodyPr/>
          <a:lstStyle/>
          <a:p>
            <a:pPr marL="360000" lvl="1" indent="0" algn="just">
              <a:spcBef>
                <a:spcPts val="300"/>
              </a:spcBef>
              <a:buNone/>
            </a:pPr>
            <a:endParaRPr lang="en-US" sz="2000" u="sng" dirty="0" smtClean="0">
              <a:latin typeface="Arial" pitchFamily="34" charset="0"/>
              <a:cs typeface="Arial" pitchFamily="34" charset="0"/>
            </a:endParaRPr>
          </a:p>
          <a:p>
            <a:pPr marL="360000" lvl="1" indent="0" algn="just">
              <a:buNone/>
            </a:pPr>
            <a:r>
              <a:rPr lang="en-US" sz="2000" dirty="0" smtClean="0">
                <a:latin typeface="Arial" pitchFamily="34" charset="0"/>
                <a:cs typeface="Arial" pitchFamily="34" charset="0"/>
              </a:rPr>
              <a:t>HEMIS data are collected for funding and planning purposes in particular for steering the system and for monitoring the sector.</a:t>
            </a:r>
          </a:p>
          <a:p>
            <a:pPr marL="360000" lvl="1" indent="0" algn="just">
              <a:buNone/>
            </a:pPr>
            <a:endParaRPr lang="en-US" sz="2000" dirty="0" smtClean="0">
              <a:latin typeface="Arial" pitchFamily="34" charset="0"/>
              <a:cs typeface="Arial" pitchFamily="34" charset="0"/>
            </a:endParaRPr>
          </a:p>
          <a:p>
            <a:pPr marL="360000" lvl="1" indent="0" algn="just">
              <a:buNone/>
            </a:pPr>
            <a:r>
              <a:rPr lang="en-US" sz="2000" dirty="0" smtClean="0">
                <a:latin typeface="Arial" pitchFamily="34" charset="0"/>
                <a:cs typeface="Arial" pitchFamily="34" charset="0"/>
              </a:rPr>
              <a:t>The data must be audited because it is used for subsidy allocations.  Auditing is done by the universities external auditors based on guidelines provided by the DHET</a:t>
            </a:r>
          </a:p>
          <a:p>
            <a:pPr marL="0" indent="0">
              <a:buNone/>
            </a:pPr>
            <a:endParaRPr lang="en-US" dirty="0" smtClean="0"/>
          </a:p>
        </p:txBody>
      </p:sp>
      <p:sp>
        <p:nvSpPr>
          <p:cNvPr id="5" name="Date Placeholder 4"/>
          <p:cNvSpPr>
            <a:spLocks noGrp="1"/>
          </p:cNvSpPr>
          <p:nvPr>
            <p:ph type="dt" sz="half" idx="10"/>
          </p:nvPr>
        </p:nvSpPr>
        <p:spPr/>
        <p:txBody>
          <a:bodyPr/>
          <a:lstStyle/>
          <a:p>
            <a:pPr>
              <a:defRPr/>
            </a:pPr>
            <a:r>
              <a:rPr lang="en-US" smtClean="0"/>
              <a:t>10/09/2014</a:t>
            </a:r>
            <a:endParaRPr lang="en-US" dirty="0"/>
          </a:p>
        </p:txBody>
      </p:sp>
      <p:sp>
        <p:nvSpPr>
          <p:cNvPr id="6" name="Slide Number Placeholder 5"/>
          <p:cNvSpPr>
            <a:spLocks noGrp="1"/>
          </p:cNvSpPr>
          <p:nvPr>
            <p:ph type="sldNum" sz="quarter" idx="12"/>
          </p:nvPr>
        </p:nvSpPr>
        <p:spPr/>
        <p:txBody>
          <a:bodyPr/>
          <a:lstStyle/>
          <a:p>
            <a:pPr>
              <a:defRPr/>
            </a:pPr>
            <a:fld id="{B24B03FF-CD51-4DF0-A28E-6E0281794714}" type="slidenum">
              <a:rPr lang="en-US" smtClean="0"/>
              <a:pPr>
                <a:defRPr/>
              </a:pPr>
              <a:t>8</a:t>
            </a:fld>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4" descr="SLIDE LAYOUT.jpg"/>
          <p:cNvPicPr>
            <a:picLocks noChangeAspect="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4099" name="Title 1"/>
          <p:cNvSpPr>
            <a:spLocks noGrp="1"/>
          </p:cNvSpPr>
          <p:nvPr>
            <p:ph type="title"/>
          </p:nvPr>
        </p:nvSpPr>
        <p:spPr>
          <a:xfrm>
            <a:off x="457200" y="642918"/>
            <a:ext cx="8229600" cy="1057890"/>
          </a:xfrm>
        </p:spPr>
        <p:txBody>
          <a:bodyPr/>
          <a:lstStyle/>
          <a:p>
            <a:r>
              <a:rPr lang="en-US" sz="3600" b="1" dirty="0" smtClean="0">
                <a:latin typeface="Arial" pitchFamily="34" charset="0"/>
                <a:cs typeface="Arial" pitchFamily="34" charset="0"/>
              </a:rPr>
              <a:t>DISSEMINATION OF HEMIS DATA</a:t>
            </a:r>
          </a:p>
        </p:txBody>
      </p:sp>
      <p:sp>
        <p:nvSpPr>
          <p:cNvPr id="4100" name="Content Placeholder 2"/>
          <p:cNvSpPr>
            <a:spLocks noGrp="1"/>
          </p:cNvSpPr>
          <p:nvPr>
            <p:ph idx="1"/>
          </p:nvPr>
        </p:nvSpPr>
        <p:spPr>
          <a:xfrm>
            <a:off x="457200" y="1700808"/>
            <a:ext cx="8075240" cy="4425355"/>
          </a:xfrm>
        </p:spPr>
        <p:txBody>
          <a:bodyPr/>
          <a:lstStyle/>
          <a:p>
            <a:pPr marL="360000" lvl="1" indent="0" algn="just">
              <a:buNone/>
            </a:pPr>
            <a:r>
              <a:rPr lang="en-US" sz="1800" dirty="0">
                <a:latin typeface="Arial" pitchFamily="34" charset="0"/>
                <a:cs typeface="Arial" pitchFamily="34" charset="0"/>
              </a:rPr>
              <a:t>The </a:t>
            </a:r>
            <a:r>
              <a:rPr lang="en-US" sz="1800" dirty="0" err="1" smtClean="0">
                <a:latin typeface="Arial" pitchFamily="34" charset="0"/>
                <a:cs typeface="Arial" pitchFamily="34" charset="0"/>
              </a:rPr>
              <a:t>finalisation</a:t>
            </a:r>
            <a:r>
              <a:rPr lang="en-US" sz="1800" dirty="0" smtClean="0">
                <a:latin typeface="Arial" pitchFamily="34" charset="0"/>
                <a:cs typeface="Arial" pitchFamily="34" charset="0"/>
              </a:rPr>
              <a:t> of the dataset requires HEMIS staff to check </a:t>
            </a:r>
            <a:r>
              <a:rPr lang="en-US" sz="1800" dirty="0">
                <a:latin typeface="Arial" pitchFamily="34" charset="0"/>
                <a:cs typeface="Arial" pitchFamily="34" charset="0"/>
              </a:rPr>
              <a:t>all the data against the audit reports submitted, where errors are found, universities are required to re-submit and re-audit their data.</a:t>
            </a:r>
          </a:p>
          <a:p>
            <a:pPr marL="360000" lvl="1" indent="0" algn="just">
              <a:buNone/>
            </a:pPr>
            <a:endParaRPr lang="en-US" sz="1800" dirty="0" smtClean="0">
              <a:latin typeface="Arial" pitchFamily="34" charset="0"/>
              <a:cs typeface="Arial" pitchFamily="34" charset="0"/>
            </a:endParaRPr>
          </a:p>
          <a:p>
            <a:pPr marL="360000" lvl="1" indent="0" algn="just">
              <a:buNone/>
            </a:pPr>
            <a:r>
              <a:rPr lang="en-US" sz="1800" dirty="0" smtClean="0">
                <a:latin typeface="Arial" pitchFamily="34" charset="0"/>
                <a:cs typeface="Arial" pitchFamily="34" charset="0"/>
              </a:rPr>
              <a:t>For noting the subsidies are allocated year n + 2.  Which means that the students enrolled this year will only generate the subsidy for the 2016/17 financial year.</a:t>
            </a:r>
          </a:p>
          <a:p>
            <a:pPr marL="360000" lvl="1" indent="0" algn="just">
              <a:buNone/>
            </a:pPr>
            <a:endParaRPr lang="en-US" sz="1800" dirty="0">
              <a:latin typeface="Arial" pitchFamily="34" charset="0"/>
              <a:cs typeface="Arial" pitchFamily="34" charset="0"/>
            </a:endParaRPr>
          </a:p>
          <a:p>
            <a:pPr marL="360000" lvl="1" indent="0" algn="just">
              <a:buNone/>
            </a:pPr>
            <a:r>
              <a:rPr lang="en-US" sz="1800" dirty="0" smtClean="0">
                <a:latin typeface="Arial" pitchFamily="34" charset="0"/>
                <a:cs typeface="Arial" pitchFamily="34" charset="0"/>
              </a:rPr>
              <a:t>Dissemination of data can only be done once the data are loaded to national database in HEMIS (due to the size of the data sets and the network connections this can take at least a week).  Thereafter the reports are generated which can also take at least a week.  All data must be regarded as preliminary until officially published, which is December each year according to the DHET data dissemination standards.  </a:t>
            </a:r>
            <a:endParaRPr lang="en-US" sz="1800" dirty="0">
              <a:latin typeface="Arial" pitchFamily="34" charset="0"/>
              <a:cs typeface="Arial" pitchFamily="34" charset="0"/>
            </a:endParaRPr>
          </a:p>
          <a:p>
            <a:pPr marL="360000" lvl="1" indent="0" algn="just">
              <a:buNone/>
            </a:pPr>
            <a:endParaRPr lang="en-US" sz="2400" dirty="0" smtClean="0">
              <a:latin typeface="Arial" pitchFamily="34" charset="0"/>
              <a:cs typeface="Arial" pitchFamily="34" charset="0"/>
            </a:endParaRPr>
          </a:p>
          <a:p>
            <a:pPr marL="360000" lvl="1" indent="0" algn="just">
              <a:spcBef>
                <a:spcPts val="300"/>
              </a:spcBef>
              <a:buNone/>
            </a:pPr>
            <a:endParaRPr lang="en-US" sz="2000" u="sng" dirty="0" smtClean="0">
              <a:latin typeface="Arial" pitchFamily="34" charset="0"/>
              <a:cs typeface="Arial" pitchFamily="34" charset="0"/>
            </a:endParaRPr>
          </a:p>
          <a:p>
            <a:pPr marL="360000" lvl="1" indent="0" algn="just">
              <a:buNone/>
            </a:pPr>
            <a:endParaRPr lang="en-US" sz="2000" dirty="0" smtClean="0">
              <a:latin typeface="Arial" pitchFamily="34" charset="0"/>
              <a:cs typeface="Arial" pitchFamily="34" charset="0"/>
            </a:endParaRPr>
          </a:p>
          <a:p>
            <a:endParaRPr lang="en-US" dirty="0" smtClean="0"/>
          </a:p>
        </p:txBody>
      </p:sp>
      <p:sp>
        <p:nvSpPr>
          <p:cNvPr id="5" name="Date Placeholder 4"/>
          <p:cNvSpPr>
            <a:spLocks noGrp="1"/>
          </p:cNvSpPr>
          <p:nvPr>
            <p:ph type="dt" sz="half" idx="10"/>
          </p:nvPr>
        </p:nvSpPr>
        <p:spPr/>
        <p:txBody>
          <a:bodyPr/>
          <a:lstStyle/>
          <a:p>
            <a:pPr>
              <a:defRPr/>
            </a:pPr>
            <a:r>
              <a:rPr lang="en-US" smtClean="0"/>
              <a:t>10/09/2014</a:t>
            </a:r>
            <a:endParaRPr lang="en-US" dirty="0"/>
          </a:p>
        </p:txBody>
      </p:sp>
      <p:sp>
        <p:nvSpPr>
          <p:cNvPr id="6" name="Slide Number Placeholder 5"/>
          <p:cNvSpPr>
            <a:spLocks noGrp="1"/>
          </p:cNvSpPr>
          <p:nvPr>
            <p:ph type="sldNum" sz="quarter" idx="12"/>
          </p:nvPr>
        </p:nvSpPr>
        <p:spPr/>
        <p:txBody>
          <a:bodyPr/>
          <a:lstStyle/>
          <a:p>
            <a:pPr>
              <a:defRPr/>
            </a:pPr>
            <a:fld id="{B24B03FF-CD51-4DF0-A28E-6E0281794714}" type="slidenum">
              <a:rPr lang="en-US" smtClean="0"/>
              <a:pPr>
                <a:defRPr/>
              </a:pPr>
              <a:t>9</a:t>
            </a:fld>
            <a:endParaRPr lang="en-US" dirty="0"/>
          </a:p>
        </p:txBody>
      </p:sp>
    </p:spTree>
    <p:extLst>
      <p:ext uri="{BB962C8B-B14F-4D97-AF65-F5344CB8AC3E}">
        <p14:creationId xmlns:p14="http://schemas.microsoft.com/office/powerpoint/2010/main" val="425604540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761F1C9AF29834080664A0587DB5B13" ma:contentTypeVersion="0" ma:contentTypeDescription="Create a new document." ma:contentTypeScope="" ma:versionID="b0c6471dd7607d74944ec248c6b34ea2">
  <xsd:schema xmlns:xsd="http://www.w3.org/2001/XMLSchema" xmlns:xs="http://www.w3.org/2001/XMLSchema" xmlns:p="http://schemas.microsoft.com/office/2006/metadata/properties" targetNamespace="http://schemas.microsoft.com/office/2006/metadata/properties" ma:root="true" ma:fieldsID="1b05d82d297216baf5b26c55225140d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AA6AC5C-871C-4AEA-8ADE-1BE3E6EECDAF}"/>
</file>

<file path=customXml/itemProps2.xml><?xml version="1.0" encoding="utf-8"?>
<ds:datastoreItem xmlns:ds="http://schemas.openxmlformats.org/officeDocument/2006/customXml" ds:itemID="{E82965CC-8479-4AE9-957B-B13B9D3DB65E}"/>
</file>

<file path=customXml/itemProps3.xml><?xml version="1.0" encoding="utf-8"?>
<ds:datastoreItem xmlns:ds="http://schemas.openxmlformats.org/officeDocument/2006/customXml" ds:itemID="{54A2840B-9A1D-4A01-B1B9-6C6B844F84E2}"/>
</file>

<file path=docProps/app.xml><?xml version="1.0" encoding="utf-8"?>
<Properties xmlns="http://schemas.openxmlformats.org/officeDocument/2006/extended-properties" xmlns:vt="http://schemas.openxmlformats.org/officeDocument/2006/docPropsVTypes">
  <TotalTime>1728</TotalTime>
  <Words>887</Words>
  <Application>Microsoft Office PowerPoint</Application>
  <PresentationFormat>On-screen Show (4:3)</PresentationFormat>
  <Paragraphs>107</Paragraphs>
  <Slides>10</Slides>
  <Notes>10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Research Colloquium on Post-School Education and Training  4 November 2014, Burgers Park Hotel  Higher Education and Training Information System</vt:lpstr>
      <vt:lpstr>HEMIS BACKGROUND</vt:lpstr>
      <vt:lpstr>HEMIS BACKGROUND</vt:lpstr>
      <vt:lpstr>HEMIS BACKGROUND</vt:lpstr>
      <vt:lpstr>DATA COLLECTED</vt:lpstr>
      <vt:lpstr>STUDENT AND STAFF DATA</vt:lpstr>
      <vt:lpstr>SUBMISSION OF HEMIS DATA</vt:lpstr>
      <vt:lpstr>PURPOSE OF HEMIS DATA</vt:lpstr>
      <vt:lpstr>DISSEMINATION OF HEMIS DATA</vt:lpstr>
      <vt:lpstr>PowerPoint Presentation</vt:lpstr>
    </vt:vector>
  </TitlesOfParts>
  <Company>African Graphix</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Leruo Sandamela</dc:creator>
  <cp:lastModifiedBy>Pillay.Renay</cp:lastModifiedBy>
  <cp:revision>133</cp:revision>
  <cp:lastPrinted>2014-10-13T07:15:51Z</cp:lastPrinted>
  <dcterms:created xsi:type="dcterms:W3CDTF">2010-05-07T06:42:18Z</dcterms:created>
  <dcterms:modified xsi:type="dcterms:W3CDTF">2014-10-13T07:19:10Z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0x010100B761F1C9AF29834080664A0587DB5B13</vt:lpwstr>
  </property>
</Properties>
</file>