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12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5"/>
  </p:notesMasterIdLst>
  <p:sldIdLst>
    <p:sldId id="273" r:id="rId2"/>
    <p:sldId id="275" r:id="rId3"/>
    <p:sldId id="256" r:id="rId4"/>
    <p:sldId id="269" r:id="rId5"/>
    <p:sldId id="271" r:id="rId6"/>
    <p:sldId id="272" r:id="rId7"/>
    <p:sldId id="276" r:id="rId8"/>
    <p:sldId id="267" r:id="rId9"/>
    <p:sldId id="261" r:id="rId10"/>
    <p:sldId id="263" r:id="rId11"/>
    <p:sldId id="264" r:id="rId12"/>
    <p:sldId id="265" r:id="rId13"/>
    <p:sldId id="277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886" autoAdjust="0"/>
  </p:normalViewPr>
  <p:slideViewPr>
    <p:cSldViewPr>
      <p:cViewPr varScale="1">
        <p:scale>
          <a:sx n="81" d="100"/>
          <a:sy n="81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customXml" Target="../customXml/item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FEA16C-9177-4975-98DB-608AA889891C}" type="datetimeFigureOut">
              <a:rPr lang="en-ZA" smtClean="0"/>
              <a:t>2014/11/03</a:t>
            </a:fld>
            <a:endParaRPr lang="en-Z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Z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68CD0A-7EDA-44A1-AC05-CF5F1EC4D621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9034183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113CBB-8398-4AA9-B611-E9464A286001}" type="slidenum">
              <a:rPr lang="en-ZA" smtClean="0"/>
              <a:t>7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9052666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F4488-3C97-43CB-BFE1-8B55BE40E1F2}" type="datetimeFigureOut">
              <a:rPr lang="en-ZA" smtClean="0"/>
              <a:t>2014/11/03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CAA38-4C99-40E0-B5B0-BBDCB41B056C}" type="slidenum">
              <a:rPr lang="en-ZA" smtClean="0"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F4488-3C97-43CB-BFE1-8B55BE40E1F2}" type="datetimeFigureOut">
              <a:rPr lang="en-ZA" smtClean="0"/>
              <a:t>2014/11/03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CAA38-4C99-40E0-B5B0-BBDCB41B056C}" type="slidenum">
              <a:rPr lang="en-ZA" smtClean="0"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F4488-3C97-43CB-BFE1-8B55BE40E1F2}" type="datetimeFigureOut">
              <a:rPr lang="en-ZA" smtClean="0"/>
              <a:t>2014/11/03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CAA38-4C99-40E0-B5B0-BBDCB41B056C}" type="slidenum">
              <a:rPr lang="en-ZA" smtClean="0"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2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7" name="Picture 6" descr="bann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28433" y="152400"/>
            <a:ext cx="2367967" cy="990600"/>
          </a:xfrm>
          <a:prstGeom prst="rect">
            <a:avLst/>
          </a:prstGeom>
        </p:spPr>
      </p:pic>
      <p:pic>
        <p:nvPicPr>
          <p:cNvPr id="5" name="Picture 4" descr="bann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28433" y="152400"/>
            <a:ext cx="2367967" cy="9906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F4488-3C97-43CB-BFE1-8B55BE40E1F2}" type="datetimeFigureOut">
              <a:rPr lang="en-ZA" smtClean="0"/>
              <a:t>2014/11/03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CAA38-4C99-40E0-B5B0-BBDCB41B056C}" type="slidenum">
              <a:rPr lang="en-ZA" smtClean="0"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F4488-3C97-43CB-BFE1-8B55BE40E1F2}" type="datetimeFigureOut">
              <a:rPr lang="en-ZA" smtClean="0"/>
              <a:t>2014/11/03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CAA38-4C99-40E0-B5B0-BBDCB41B056C}" type="slidenum">
              <a:rPr lang="en-ZA" smtClean="0"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F4488-3C97-43CB-BFE1-8B55BE40E1F2}" type="datetimeFigureOut">
              <a:rPr lang="en-ZA" smtClean="0"/>
              <a:t>2014/11/03</a:t>
            </a:fld>
            <a:endParaRPr lang="en-Z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CAA38-4C99-40E0-B5B0-BBDCB41B056C}" type="slidenum">
              <a:rPr lang="en-ZA" smtClean="0"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F4488-3C97-43CB-BFE1-8B55BE40E1F2}" type="datetimeFigureOut">
              <a:rPr lang="en-ZA" smtClean="0"/>
              <a:t>2014/11/03</a:t>
            </a:fld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CAA38-4C99-40E0-B5B0-BBDCB41B056C}" type="slidenum">
              <a:rPr lang="en-ZA" smtClean="0"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F4488-3C97-43CB-BFE1-8B55BE40E1F2}" type="datetimeFigureOut">
              <a:rPr lang="en-ZA" smtClean="0"/>
              <a:t>2014/11/03</a:t>
            </a:fld>
            <a:endParaRPr lang="en-Z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CAA38-4C99-40E0-B5B0-BBDCB41B056C}" type="slidenum">
              <a:rPr lang="en-ZA" smtClean="0"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F4488-3C97-43CB-BFE1-8B55BE40E1F2}" type="datetimeFigureOut">
              <a:rPr lang="en-ZA" smtClean="0"/>
              <a:t>2014/11/03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CAA38-4C99-40E0-B5B0-BBDCB41B056C}" type="slidenum">
              <a:rPr lang="en-ZA" smtClean="0"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F4488-3C97-43CB-BFE1-8B55BE40E1F2}" type="datetimeFigureOut">
              <a:rPr lang="en-ZA" smtClean="0"/>
              <a:t>2014/11/03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CAA38-4C99-40E0-B5B0-BBDCB41B056C}" type="slidenum">
              <a:rPr lang="en-ZA" smtClean="0"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8F4488-3C97-43CB-BFE1-8B55BE40E1F2}" type="datetimeFigureOut">
              <a:rPr lang="en-ZA" smtClean="0"/>
              <a:t>2014/11/03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2CAA38-4C99-40E0-B5B0-BBDCB41B056C}" type="slidenum">
              <a:rPr lang="en-ZA" smtClean="0"/>
              <a:t>‹#›</a:t>
            </a:fld>
            <a:endParaRPr lang="en-Z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mailto:gkruss@hsrc.ac.za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lmip.org.za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slide" Target="slide4.xml"/><Relationship Id="rId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lmip.org.za/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3505200"/>
            <a:ext cx="76962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b="1" dirty="0" smtClean="0"/>
              <a:t>What is the current state of research on PSET?</a:t>
            </a:r>
            <a:endParaRPr lang="en-US" b="1" dirty="0"/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539552" y="5293818"/>
            <a:ext cx="7994848" cy="108751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Glenda Kruss, Genevieve Haupt, Azinga Tele and Rushil Ranchod, HSRC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z="2000" b="1" dirty="0">
              <a:solidFill>
                <a:schemeClr val="tx1">
                  <a:tint val="75000"/>
                </a:schemeClr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PSET Forum 4 November 2014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Picture 8" descr="LMIP_Primary 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8200" y="1719688"/>
            <a:ext cx="2819400" cy="1175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116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60648"/>
            <a:ext cx="8758808" cy="936104"/>
          </a:xfrm>
        </p:spPr>
        <p:txBody>
          <a:bodyPr>
            <a:noAutofit/>
          </a:bodyPr>
          <a:lstStyle/>
          <a:p>
            <a:r>
              <a:rPr lang="en-ZA" dirty="0" smtClean="0"/>
              <a:t>Reconfiguring the post school sector: </a:t>
            </a:r>
            <a:br>
              <a:rPr lang="en-ZA" dirty="0" smtClean="0"/>
            </a:br>
            <a:r>
              <a:rPr lang="en-ZA" dirty="0" smtClean="0"/>
              <a:t>themes and gaps</a:t>
            </a:r>
            <a:endParaRPr lang="en-ZA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8074069"/>
              </p:ext>
            </p:extLst>
          </p:nvPr>
        </p:nvGraphicFramePr>
        <p:xfrm>
          <a:off x="31950" y="1196752"/>
          <a:ext cx="9112050" cy="56612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75892"/>
                <a:gridCol w="6736158"/>
              </a:tblGrid>
              <a:tr h="255049">
                <a:tc rowSpan="6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University education </a:t>
                      </a:r>
                      <a:endParaRPr lang="en-ZA" sz="18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6922" marR="46922" marT="0" marB="0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Articulation between FET and HET sector </a:t>
                      </a:r>
                      <a:endParaRPr lang="en-ZA" sz="14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6922" marR="46922" marT="0" marB="0"/>
                </a:tc>
              </a:tr>
              <a:tr h="255049">
                <a:tc v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Strengths and weakness of private post-schooling sector</a:t>
                      </a:r>
                      <a:endParaRPr lang="en-ZA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6922" marR="46922" marT="0" marB="0"/>
                </a:tc>
              </a:tr>
              <a:tr h="255049">
                <a:tc v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Funding of HE for poor students</a:t>
                      </a:r>
                      <a:endParaRPr lang="en-ZA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6922" marR="46922" marT="0" marB="0"/>
                </a:tc>
              </a:tr>
              <a:tr h="255049">
                <a:tc v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HIV/Aids across post-schooling sector</a:t>
                      </a:r>
                      <a:endParaRPr lang="en-ZA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6922" marR="46922" marT="0" marB="0"/>
                </a:tc>
              </a:tr>
              <a:tr h="255049">
                <a:tc v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Impact of mergers on institutional landscape</a:t>
                      </a:r>
                      <a:endParaRPr lang="en-ZA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6922" marR="46922" marT="0" marB="0"/>
                </a:tc>
              </a:tr>
              <a:tr h="255049">
                <a:tc v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Teacher education for all levels of post-schooling system</a:t>
                      </a:r>
                      <a:endParaRPr lang="en-ZA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6922" marR="46922" marT="0" marB="0"/>
                </a:tc>
              </a:tr>
              <a:tr h="255049">
                <a:tc rowSpan="4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TVET</a:t>
                      </a:r>
                      <a:endParaRPr lang="en-ZA" sz="18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6922" marR="46922" marT="0" marB="0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Size and shape of public and private FET provision</a:t>
                      </a:r>
                      <a:endParaRPr lang="en-ZA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6922" marR="46922" marT="0" marB="0"/>
                </a:tc>
              </a:tr>
              <a:tr h="255049">
                <a:tc v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Funding models</a:t>
                      </a:r>
                      <a:endParaRPr lang="en-ZA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6922" marR="46922" marT="0" marB="0"/>
                </a:tc>
              </a:tr>
              <a:tr h="255049">
                <a:tc v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Experimental research on curriculum and pedagogy to test models for VET</a:t>
                      </a:r>
                      <a:endParaRPr lang="en-ZA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6922" marR="46922" marT="0" marB="0"/>
                </a:tc>
              </a:tr>
              <a:tr h="413919">
                <a:tc v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Curriculum development and sectoral alignment / education labour market linkages</a:t>
                      </a:r>
                      <a:endParaRPr lang="en-ZA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6922" marR="46922" marT="0" marB="0"/>
                </a:tc>
              </a:tr>
              <a:tr h="526459"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Skills development</a:t>
                      </a:r>
                      <a:endParaRPr lang="en-ZA" sz="18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6922" marR="46922" marT="0" marB="0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International practices on performance and governance models for skills development</a:t>
                      </a:r>
                      <a:endParaRPr lang="en-ZA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6922" marR="46922" marT="0" marB="0"/>
                </a:tc>
              </a:tr>
              <a:tr h="330467">
                <a:tc v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Skills development focused on rural development</a:t>
                      </a:r>
                      <a:endParaRPr lang="en-ZA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6922" marR="46922" marT="0" marB="0"/>
                </a:tc>
              </a:tr>
              <a:tr h="255049">
                <a:tc rowSpan="7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Planning,  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Monitoring </a:t>
                      </a:r>
                      <a:r>
                        <a:rPr lang="en-US" sz="18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and</a:t>
                      </a:r>
                      <a:r>
                        <a:rPr lang="en-US" sz="18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Coordination</a:t>
                      </a:r>
                      <a:endParaRPr lang="en-ZA" sz="18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6922" marR="46922" marT="0" marB="0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Open and Distance learning</a:t>
                      </a:r>
                      <a:endParaRPr lang="en-ZA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6922" marR="46922" marT="0" marB="0"/>
                </a:tc>
              </a:tr>
              <a:tr h="293258">
                <a:tc v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Differentiation, articulation and the NQF : identifying blockages and ideal models</a:t>
                      </a:r>
                      <a:endParaRPr lang="en-ZA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6922" marR="46922" marT="0" marB="0"/>
                </a:tc>
              </a:tr>
              <a:tr h="255049">
                <a:tc v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Funding and assessment of RPL</a:t>
                      </a:r>
                      <a:endParaRPr lang="en-ZA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6922" marR="46922" marT="0" marB="0"/>
                </a:tc>
              </a:tr>
              <a:tr h="255049">
                <a:tc v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Internationalisation of post-school system</a:t>
                      </a:r>
                      <a:endParaRPr lang="en-ZA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6922" marR="46922" marT="0" marB="0"/>
                </a:tc>
              </a:tr>
              <a:tr h="526459">
                <a:tc v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Equity and inclusion  of 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diverse 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learners in post-school institutions: current issues and ideal models/ interventions</a:t>
                      </a:r>
                      <a:endParaRPr lang="en-ZA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6922" marR="46922" marT="0" marB="0"/>
                </a:tc>
              </a:tr>
              <a:tr h="255049">
                <a:tc v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ZA" sz="18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6922" marR="46922" marT="0" marB="0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Evaluation and testing of delivery system</a:t>
                      </a:r>
                      <a:endParaRPr lang="en-ZA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6922" marR="46922" marT="0" marB="0"/>
                </a:tc>
              </a:tr>
              <a:tr h="255049">
                <a:tc v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Informal aspects of provisioning: RPL, NEET, suitcase colleges</a:t>
                      </a:r>
                      <a:endParaRPr lang="en-ZA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6922" marR="46922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66128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/>
          <p:cNvSpPr txBox="1">
            <a:spLocks/>
          </p:cNvSpPr>
          <p:nvPr/>
        </p:nvSpPr>
        <p:spPr>
          <a:xfrm>
            <a:off x="12092" y="332656"/>
            <a:ext cx="8229600" cy="7200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ZA" sz="2800" b="1" dirty="0" smtClean="0"/>
              <a:t>Pathways through education and training and </a:t>
            </a:r>
          </a:p>
          <a:p>
            <a:pPr algn="l"/>
            <a:r>
              <a:rPr lang="en-ZA" sz="2800" b="1" dirty="0" smtClean="0"/>
              <a:t>into the workplace: themes and gaps</a:t>
            </a:r>
          </a:p>
        </p:txBody>
      </p:sp>
      <p:graphicFrame>
        <p:nvGraphicFramePr>
          <p:cNvPr id="5" name="Content Placeholder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09723379"/>
              </p:ext>
            </p:extLst>
          </p:nvPr>
        </p:nvGraphicFramePr>
        <p:xfrm>
          <a:off x="35496" y="1124322"/>
          <a:ext cx="9108504" cy="56170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82096"/>
                <a:gridCol w="6626408"/>
              </a:tblGrid>
              <a:tr h="385590">
                <a:tc rowSpan="3"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University education </a:t>
                      </a:r>
                      <a:endParaRPr kumimoji="0" lang="en-ZA" sz="1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pPr marL="0" algn="l" defTabSz="914400" rtl="0" eaLnBrk="1" latinLnBrk="0" hangingPunct="1"/>
                      <a:endParaRPr lang="en-ZA" sz="18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b="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HE to labour market</a:t>
                      </a:r>
                      <a:endParaRPr lang="en-ZA" sz="14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385590">
                <a:tc vMerge="1">
                  <a:txBody>
                    <a:bodyPr/>
                    <a:lstStyle/>
                    <a:p>
                      <a:endParaRPr lang="en-Z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Graduate  unemployment</a:t>
                      </a:r>
                      <a:endParaRPr lang="en-ZA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35057">
                <a:tc vMerge="1">
                  <a:txBody>
                    <a:bodyPr/>
                    <a:lstStyle/>
                    <a:p>
                      <a:endParaRPr lang="en-Z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Learning pathways between TVET &amp; HE</a:t>
                      </a:r>
                      <a:endParaRPr lang="en-ZA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85590">
                <a:tc rowSpan="5"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ZA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TVET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kumimoji="0" lang="en-ZA" sz="1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algn="l" defTabSz="914400" rtl="0" eaLnBrk="1" latinLnBrk="0" hangingPunct="1"/>
                      <a:endParaRPr lang="en-ZA" sz="18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Quantity vs quality debate in education </a:t>
                      </a:r>
                      <a:endParaRPr lang="en-ZA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58932">
                <a:tc v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400" kern="1200" noProof="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Public vs private provision</a:t>
                      </a:r>
                      <a:endParaRPr lang="en-ZA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85590">
                <a:tc vMerge="1">
                  <a:txBody>
                    <a:bodyPr/>
                    <a:lstStyle/>
                    <a:p>
                      <a:endParaRPr lang="en-Z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Educational qualifications correspondence with occupational divisions of labour</a:t>
                      </a:r>
                    </a:p>
                  </a:txBody>
                  <a:tcPr/>
                </a:tc>
              </a:tr>
              <a:tr h="38559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ZA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Better understanding of “demand side” issues </a:t>
                      </a:r>
                    </a:p>
                  </a:txBody>
                  <a:tcPr/>
                </a:tc>
              </a:tr>
              <a:tr h="385590">
                <a:tc v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kern="1200" noProof="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FET to Labour Market trajectories</a:t>
                      </a:r>
                      <a:endParaRPr lang="en-ZA" sz="140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85590">
                <a:tc rowSpan="4"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Skills development</a:t>
                      </a:r>
                      <a:endParaRPr kumimoji="0" lang="en-ZA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International labour market studies</a:t>
                      </a:r>
                      <a:endParaRPr lang="en-ZA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85590">
                <a:tc vMerge="1">
                  <a:txBody>
                    <a:bodyPr/>
                    <a:lstStyle/>
                    <a:p>
                      <a:endParaRPr lang="en-Z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Institutional profiles </a:t>
                      </a:r>
                      <a:endParaRPr lang="en-ZA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8559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ZA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Access to work </a:t>
                      </a:r>
                      <a:endParaRPr lang="en-ZA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85590">
                <a:tc vMerge="1"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ZA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4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Successes and challenges in youth transitions (retention , graduate destinations</a:t>
                      </a:r>
                      <a:endParaRPr lang="en-ZA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81566">
                <a:tc rowSpan="2"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Planning, Monitoring Coordination</a:t>
                      </a:r>
                      <a:endParaRPr kumimoji="0" lang="en-ZA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400" kern="1200" noProof="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Graduate surveys</a:t>
                      </a:r>
                      <a:endParaRPr lang="en-ZA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85590">
                <a:tc vMerge="1"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ZA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400" kern="1200" noProof="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Employer satisfaction surveys</a:t>
                      </a:r>
                      <a:endParaRPr lang="en-ZA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13360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60648"/>
            <a:ext cx="7128792" cy="782912"/>
          </a:xfrm>
        </p:spPr>
        <p:txBody>
          <a:bodyPr>
            <a:normAutofit fontScale="90000"/>
          </a:bodyPr>
          <a:lstStyle/>
          <a:p>
            <a:r>
              <a:rPr lang="en-ZA" dirty="0" smtClean="0"/>
              <a:t>Understanding changing </a:t>
            </a:r>
            <a:r>
              <a:rPr lang="en-ZA" dirty="0"/>
              <a:t>o</a:t>
            </a:r>
            <a:r>
              <a:rPr lang="en-ZA" dirty="0" smtClean="0"/>
              <a:t>ccupational milieus and identities: themes and gaps </a:t>
            </a:r>
            <a:endParaRPr lang="en-ZA" dirty="0"/>
          </a:p>
        </p:txBody>
      </p:sp>
      <p:graphicFrame>
        <p:nvGraphicFramePr>
          <p:cNvPr id="5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45103872"/>
              </p:ext>
            </p:extLst>
          </p:nvPr>
        </p:nvGraphicFramePr>
        <p:xfrm>
          <a:off x="0" y="1124743"/>
          <a:ext cx="8964488" cy="57332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39176"/>
                <a:gridCol w="6025312"/>
              </a:tblGrid>
              <a:tr h="483505">
                <a:tc rowSpan="5"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Technical&amp;Vocational</a:t>
                      </a: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Education&amp; Training</a:t>
                      </a:r>
                      <a:endParaRPr kumimoji="0" lang="en-ZA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ZA" sz="2400" b="1" kern="1200" dirty="0" smtClean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600" b="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Changing nature of work and training </a:t>
                      </a:r>
                      <a:endParaRPr lang="en-ZA" sz="16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743097">
                <a:tc vMerge="1">
                  <a:txBody>
                    <a:bodyPr/>
                    <a:lstStyle/>
                    <a:p>
                      <a:endParaRPr lang="en-Z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6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boundaries between professional and non-professional occupations </a:t>
                      </a:r>
                      <a:endParaRPr lang="en-ZA" sz="16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400962">
                <a:tc vMerge="1">
                  <a:txBody>
                    <a:bodyPr/>
                    <a:lstStyle/>
                    <a:p>
                      <a:endParaRPr lang="en-Z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6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Differentiation between sectors  (levels of technological sophistication in a sector and in individual firms, forms of work organisation, types and levels of expertise required, numbers of staff required at each level and education and training needs)</a:t>
                      </a:r>
                      <a:endParaRPr lang="en-ZA" sz="16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32798">
                <a:tc vMerge="1">
                  <a:txBody>
                    <a:bodyPr/>
                    <a:lstStyle/>
                    <a:p>
                      <a:endParaRPr lang="en-Z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6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Curriculum mapping and alignment with training providers</a:t>
                      </a:r>
                      <a:endParaRPr lang="en-ZA" sz="16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801138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ZA" sz="1100" b="1" kern="1200" dirty="0" smtClean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600" kern="1200" noProof="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Blockages in artisanal skills production</a:t>
                      </a:r>
                    </a:p>
                  </a:txBody>
                  <a:tcPr/>
                </a:tc>
              </a:tr>
              <a:tr h="801138">
                <a:tc rowSpan="2"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Skills development</a:t>
                      </a:r>
                      <a:endParaRPr kumimoji="0" lang="en-ZA" sz="2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ZA" sz="1600" b="1" kern="1200" dirty="0" smtClean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600" kern="1200" noProof="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Learnerships and apprenticeships</a:t>
                      </a:r>
                    </a:p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ZA" sz="16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07062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ZA" sz="1100" b="1" kern="1200" dirty="0" smtClean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600" kern="1200" noProof="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Apprenticeships as a labour market programme vs apprenticeships as labour market institutions </a:t>
                      </a:r>
                    </a:p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ZA" sz="16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3030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MIP PPT last pag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3750" y="0"/>
            <a:ext cx="9674728" cy="685799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444208" y="4077072"/>
            <a:ext cx="36724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3200" dirty="0" smtClean="0">
                <a:hlinkClick r:id="rId3"/>
              </a:rPr>
              <a:t>gkruss@hsrc.ac.za</a:t>
            </a:r>
            <a:endParaRPr lang="en-ZA" sz="3200" dirty="0" smtClean="0"/>
          </a:p>
          <a:p>
            <a:endParaRPr lang="en-ZA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611560" y="548680"/>
            <a:ext cx="38884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3600" dirty="0" smtClean="0">
                <a:hlinkClick r:id="rId4"/>
              </a:rPr>
              <a:t>www.lmip.org.za</a:t>
            </a:r>
            <a:endParaRPr lang="en-ZA" sz="3600" dirty="0" smtClean="0"/>
          </a:p>
          <a:p>
            <a:endParaRPr lang="en-ZA" sz="3600" dirty="0"/>
          </a:p>
        </p:txBody>
      </p:sp>
    </p:spTree>
    <p:extLst>
      <p:ext uri="{BB962C8B-B14F-4D97-AF65-F5344CB8AC3E}">
        <p14:creationId xmlns:p14="http://schemas.microsoft.com/office/powerpoint/2010/main" val="156450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1143000"/>
          </a:xfrm>
        </p:spPr>
        <p:txBody>
          <a:bodyPr/>
          <a:lstStyle/>
          <a:p>
            <a:r>
              <a:rPr lang="en-US" dirty="0"/>
              <a:t>What is the current state of research on PSET?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ZA" dirty="0" smtClean="0"/>
              <a:t>Defining the PSET sector: an ‘inverted pyramid’ that also reflects the scale and focus of the formal published research literature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Who conducts research and what is their main focus?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Why the need for a LMIP research repository of ‘grey literature’ = unpublished or informally published reports, theses and working papers?</a:t>
            </a:r>
          </a:p>
          <a:p>
            <a:pPr marL="514350" indent="-514350">
              <a:buFont typeface="+mj-lt"/>
              <a:buAutoNum type="arabicPeriod"/>
            </a:pPr>
            <a:r>
              <a:rPr lang="en-ZA" dirty="0" smtClean="0"/>
              <a:t>What are the key gaps and themes in existing research? An analysis of LMIP working papers commissioned in 2012 to inform the national research agenda</a:t>
            </a:r>
          </a:p>
          <a:p>
            <a:endParaRPr lang="en-ZA" dirty="0" smtClean="0"/>
          </a:p>
        </p:txBody>
      </p:sp>
    </p:spTree>
    <p:extLst>
      <p:ext uri="{BB962C8B-B14F-4D97-AF65-F5344CB8AC3E}">
        <p14:creationId xmlns:p14="http://schemas.microsoft.com/office/powerpoint/2010/main" val="30497720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79512" y="908720"/>
            <a:ext cx="8532537" cy="715804"/>
          </a:xfrm>
        </p:spPr>
        <p:txBody>
          <a:bodyPr>
            <a:normAutofit fontScale="90000"/>
          </a:bodyPr>
          <a:lstStyle/>
          <a:p>
            <a:pPr algn="ctr"/>
            <a:r>
              <a:rPr lang="en-ZA" dirty="0" smtClean="0"/>
              <a:t>The scale of research reflects the ‘inverted pyramid’ of PSET in South Africa</a:t>
            </a:r>
            <a:endParaRPr lang="en-ZA" dirty="0"/>
          </a:p>
        </p:txBody>
      </p:sp>
      <p:grpSp>
        <p:nvGrpSpPr>
          <p:cNvPr id="2" name="Group 1"/>
          <p:cNvGrpSpPr/>
          <p:nvPr/>
        </p:nvGrpSpPr>
        <p:grpSpPr>
          <a:xfrm>
            <a:off x="482450" y="1624525"/>
            <a:ext cx="8229600" cy="5003903"/>
            <a:chOff x="457200" y="1600199"/>
            <a:chExt cx="8229600" cy="5003903"/>
          </a:xfrm>
        </p:grpSpPr>
        <p:sp>
          <p:nvSpPr>
            <p:cNvPr id="3" name="Freeform 2"/>
            <p:cNvSpPr/>
            <p:nvPr/>
          </p:nvSpPr>
          <p:spPr>
            <a:xfrm>
              <a:off x="457200" y="1600199"/>
              <a:ext cx="8229600" cy="1257301"/>
            </a:xfrm>
            <a:custGeom>
              <a:avLst/>
              <a:gdLst>
                <a:gd name="connsiteX0" fmla="*/ 0 w 8229600"/>
                <a:gd name="connsiteY0" fmla="*/ 1257299 h 1257299"/>
                <a:gd name="connsiteX1" fmla="*/ 1028697 w 8229600"/>
                <a:gd name="connsiteY1" fmla="*/ 0 h 1257299"/>
                <a:gd name="connsiteX2" fmla="*/ 7200903 w 8229600"/>
                <a:gd name="connsiteY2" fmla="*/ 0 h 1257299"/>
                <a:gd name="connsiteX3" fmla="*/ 8229600 w 8229600"/>
                <a:gd name="connsiteY3" fmla="*/ 1257299 h 1257299"/>
                <a:gd name="connsiteX4" fmla="*/ 0 w 8229600"/>
                <a:gd name="connsiteY4" fmla="*/ 1257299 h 1257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1257299">
                  <a:moveTo>
                    <a:pt x="8229600" y="1"/>
                  </a:moveTo>
                  <a:lnTo>
                    <a:pt x="7200903" y="1257298"/>
                  </a:lnTo>
                  <a:lnTo>
                    <a:pt x="1028697" y="1257298"/>
                  </a:lnTo>
                  <a:lnTo>
                    <a:pt x="0" y="1"/>
                  </a:lnTo>
                  <a:lnTo>
                    <a:pt x="8229600" y="1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1460499" tIns="20321" rIns="1460501" bIns="20321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ZA" sz="2400" b="1" kern="1200" dirty="0" smtClean="0">
                  <a:hlinkClick r:id="rId2" action="ppaction://hlinksldjump" tooltip="Universities; CHET; CREST; HSRC; EPC"/>
                </a:rPr>
                <a:t>Public Higher Education : 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ZA" sz="2400" b="1" kern="1200" dirty="0" smtClean="0">
                  <a:hlinkClick r:id="rId2" action="ppaction://hlinksldjump" tooltip="Universities; CHET; CREST; HSRC; EPC"/>
                </a:rPr>
                <a:t>938 201 </a:t>
              </a:r>
              <a:r>
                <a:rPr lang="en-ZA" sz="2400" b="1" kern="1200" dirty="0" smtClean="0">
                  <a:solidFill>
                    <a:schemeClr val="accent1"/>
                  </a:solidFill>
                  <a:hlinkClick r:id="rId2" action="ppaction://hlinksldjump" tooltip="Universities; CHET; CREST; HSRC; EPC"/>
                </a:rPr>
                <a:t>students</a:t>
              </a:r>
              <a:endParaRPr lang="en-ZA" sz="2400" b="1" kern="1200" dirty="0" smtClean="0">
                <a:solidFill>
                  <a:schemeClr val="accent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ZA" sz="2400" b="1" dirty="0" smtClean="0">
                  <a:solidFill>
                    <a:schemeClr val="accent1"/>
                  </a:solidFill>
                </a:rPr>
                <a:t>Private HET</a:t>
              </a:r>
              <a:endParaRPr lang="en-ZA" sz="2400" b="1" kern="1200" dirty="0">
                <a:solidFill>
                  <a:schemeClr val="accent1"/>
                </a:solidFill>
              </a:endParaRPr>
            </a:p>
          </p:txBody>
        </p:sp>
        <p:sp>
          <p:nvSpPr>
            <p:cNvPr id="5" name="Freeform 4"/>
            <p:cNvSpPr/>
            <p:nvPr/>
          </p:nvSpPr>
          <p:spPr>
            <a:xfrm>
              <a:off x="1485901" y="2857500"/>
              <a:ext cx="6172199" cy="1232003"/>
            </a:xfrm>
            <a:custGeom>
              <a:avLst/>
              <a:gdLst>
                <a:gd name="connsiteX0" fmla="*/ 0 w 6172199"/>
                <a:gd name="connsiteY0" fmla="*/ 1257299 h 1257299"/>
                <a:gd name="connsiteX1" fmla="*/ 1028697 w 6172199"/>
                <a:gd name="connsiteY1" fmla="*/ 0 h 1257299"/>
                <a:gd name="connsiteX2" fmla="*/ 5143502 w 6172199"/>
                <a:gd name="connsiteY2" fmla="*/ 0 h 1257299"/>
                <a:gd name="connsiteX3" fmla="*/ 6172199 w 6172199"/>
                <a:gd name="connsiteY3" fmla="*/ 1257299 h 1257299"/>
                <a:gd name="connsiteX4" fmla="*/ 0 w 6172199"/>
                <a:gd name="connsiteY4" fmla="*/ 1257299 h 1257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72199" h="1257299">
                  <a:moveTo>
                    <a:pt x="6172199" y="1"/>
                  </a:moveTo>
                  <a:lnTo>
                    <a:pt x="5143502" y="1257298"/>
                  </a:lnTo>
                  <a:lnTo>
                    <a:pt x="1028697" y="1257298"/>
                  </a:lnTo>
                  <a:lnTo>
                    <a:pt x="0" y="1"/>
                  </a:lnTo>
                  <a:lnTo>
                    <a:pt x="6172199" y="1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1100455" tIns="20321" rIns="1100454" bIns="20321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ZA" sz="2400" b="1" kern="1200" dirty="0" smtClean="0">
                  <a:solidFill>
                    <a:schemeClr val="accent2"/>
                  </a:solidFill>
                  <a:hlinkClick r:id="rId3" action="ppaction://hlinksldjump" tooltip="FETI (UWC); HSRC; CIPSET; REAL; CEPD; UKZN; JET; EPC"/>
                </a:rPr>
                <a:t>Public FETs : 400 273 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ZA" sz="2400" b="1" kern="1200" dirty="0" smtClean="0">
                  <a:solidFill>
                    <a:schemeClr val="accent2"/>
                  </a:solidFill>
                  <a:hlinkClick r:id="rId3" action="ppaction://hlinksldjump" tooltip="FETI (UWC); HSRC; CIPSET; REAL; CEPD; UKZN; JET; EPC"/>
                </a:rPr>
                <a:t>Private FETs: 134 446 (of 277</a:t>
              </a:r>
              <a:r>
                <a:rPr lang="en-ZA" sz="2400" kern="1200" dirty="0" smtClean="0">
                  <a:solidFill>
                    <a:schemeClr val="accent2"/>
                  </a:solidFill>
                  <a:hlinkClick r:id="rId3" action="ppaction://hlinksldjump" tooltip="FETI (UWC); HSRC; CIPSET; REAL; CEPD; UKZN; JET; EPC"/>
                </a:rPr>
                <a:t>)</a:t>
              </a:r>
              <a:endParaRPr lang="en-ZA" sz="2400" kern="1200" dirty="0">
                <a:solidFill>
                  <a:schemeClr val="accent2"/>
                </a:solidFill>
              </a:endParaRPr>
            </a:p>
          </p:txBody>
        </p:sp>
        <p:sp>
          <p:nvSpPr>
            <p:cNvPr id="8" name="Freeform 7"/>
            <p:cNvSpPr/>
            <p:nvPr/>
          </p:nvSpPr>
          <p:spPr>
            <a:xfrm>
              <a:off x="3543300" y="5346803"/>
              <a:ext cx="2057401" cy="1257299"/>
            </a:xfrm>
            <a:custGeom>
              <a:avLst/>
              <a:gdLst>
                <a:gd name="connsiteX0" fmla="*/ 0 w 2057400"/>
                <a:gd name="connsiteY0" fmla="*/ 1257299 h 1257299"/>
                <a:gd name="connsiteX1" fmla="*/ 1028697 w 2057400"/>
                <a:gd name="connsiteY1" fmla="*/ 0 h 1257299"/>
                <a:gd name="connsiteX2" fmla="*/ 1028703 w 2057400"/>
                <a:gd name="connsiteY2" fmla="*/ 0 h 1257299"/>
                <a:gd name="connsiteX3" fmla="*/ 2057400 w 2057400"/>
                <a:gd name="connsiteY3" fmla="*/ 1257299 h 1257299"/>
                <a:gd name="connsiteX4" fmla="*/ 0 w 2057400"/>
                <a:gd name="connsiteY4" fmla="*/ 1257299 h 1257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57400" h="1257299">
                  <a:moveTo>
                    <a:pt x="2057400" y="0"/>
                  </a:moveTo>
                  <a:lnTo>
                    <a:pt x="1028703" y="1257299"/>
                  </a:lnTo>
                  <a:lnTo>
                    <a:pt x="1028697" y="1257299"/>
                  </a:lnTo>
                  <a:lnTo>
                    <a:pt x="0" y="0"/>
                  </a:lnTo>
                  <a:lnTo>
                    <a:pt x="2057400" y="0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20321" tIns="20320" rIns="20320" bIns="2032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ZA" sz="2000" b="1" kern="1200" dirty="0" smtClean="0">
                  <a:hlinkClick r:id="rId4" action="ppaction://hlinksldjump" tooltip="Private consultancies; JET; HSRC"/>
                </a:rPr>
                <a:t>SETA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ZA" sz="2000" b="1" kern="1200" dirty="0" smtClean="0">
                  <a:hlinkClick r:id="rId4" action="ppaction://hlinksldjump" tooltip="Private consultancies; JET; HSRC"/>
                </a:rPr>
                <a:t>144 121</a:t>
              </a:r>
              <a:endParaRPr lang="en-ZA" sz="2000" b="1" kern="1200" dirty="0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514599" y="4089503"/>
              <a:ext cx="4114801" cy="1257300"/>
            </a:xfrm>
            <a:custGeom>
              <a:avLst/>
              <a:gdLst>
                <a:gd name="connsiteX0" fmla="*/ 0 w 4114800"/>
                <a:gd name="connsiteY0" fmla="*/ 1257299 h 1257299"/>
                <a:gd name="connsiteX1" fmla="*/ 1028697 w 4114800"/>
                <a:gd name="connsiteY1" fmla="*/ 0 h 1257299"/>
                <a:gd name="connsiteX2" fmla="*/ 3086103 w 4114800"/>
                <a:gd name="connsiteY2" fmla="*/ 0 h 1257299"/>
                <a:gd name="connsiteX3" fmla="*/ 4114800 w 4114800"/>
                <a:gd name="connsiteY3" fmla="*/ 1257299 h 1257299"/>
                <a:gd name="connsiteX4" fmla="*/ 0 w 4114800"/>
                <a:gd name="connsiteY4" fmla="*/ 1257299 h 1257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14800" h="1257299">
                  <a:moveTo>
                    <a:pt x="4114800" y="1"/>
                  </a:moveTo>
                  <a:lnTo>
                    <a:pt x="3086103" y="1257298"/>
                  </a:lnTo>
                  <a:lnTo>
                    <a:pt x="1028697" y="1257298"/>
                  </a:lnTo>
                  <a:lnTo>
                    <a:pt x="0" y="1"/>
                  </a:lnTo>
                  <a:lnTo>
                    <a:pt x="4114800" y="1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740411" tIns="20320" rIns="740410" bIns="20321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ZA" sz="2400" b="1" u="sng" kern="1200" dirty="0" smtClean="0">
                  <a:solidFill>
                    <a:schemeClr val="tx2"/>
                  </a:solidFill>
                  <a:hlinkClick r:id="rId5" action="ppaction://hlinksldjump" tooltip="REAL"/>
                </a:rPr>
                <a:t>Public AET: 289 363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ZA" sz="2400" b="1" u="sng" kern="1200" dirty="0" smtClean="0">
                  <a:solidFill>
                    <a:schemeClr val="tx2"/>
                  </a:solidFill>
                  <a:hlinkClick r:id="rId5" action="ppaction://hlinksldjump" tooltip="REAL"/>
                </a:rPr>
                <a:t>Private AET: 8 271  </a:t>
              </a:r>
              <a:endParaRPr lang="en-ZA" sz="2400" b="1" u="sng" kern="1200" dirty="0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915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31840" y="2852936"/>
            <a:ext cx="31683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800" b="1" dirty="0" smtClean="0"/>
              <a:t>WHO CONDUCTS RESEARCH ON HET?</a:t>
            </a:r>
            <a:endParaRPr lang="en-ZA" sz="2800" b="1" dirty="0"/>
          </a:p>
        </p:txBody>
      </p:sp>
      <p:sp>
        <p:nvSpPr>
          <p:cNvPr id="5" name="Rectangle 4"/>
          <p:cNvSpPr/>
          <p:nvPr/>
        </p:nvSpPr>
        <p:spPr>
          <a:xfrm>
            <a:off x="575556" y="1124744"/>
            <a:ext cx="2520280" cy="17281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dirty="0" smtClean="0"/>
              <a:t>UNIVERSITIES: Teaching and learning</a:t>
            </a:r>
            <a:endParaRPr lang="en-ZA" dirty="0"/>
          </a:p>
        </p:txBody>
      </p:sp>
      <p:sp>
        <p:nvSpPr>
          <p:cNvPr id="6" name="Oval 5"/>
          <p:cNvSpPr/>
          <p:nvPr/>
        </p:nvSpPr>
        <p:spPr>
          <a:xfrm>
            <a:off x="6012160" y="1394774"/>
            <a:ext cx="2448272" cy="153017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dirty="0" smtClean="0">
                <a:solidFill>
                  <a:schemeClr val="tx1"/>
                </a:solidFill>
              </a:rPr>
              <a:t>CHET: Indicators, development</a:t>
            </a:r>
            <a:endParaRPr lang="en-ZA" dirty="0">
              <a:solidFill>
                <a:schemeClr val="tx1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6300192" y="3376156"/>
            <a:ext cx="2160240" cy="1493004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dirty="0" smtClean="0">
                <a:solidFill>
                  <a:schemeClr val="tx1"/>
                </a:solidFill>
              </a:rPr>
              <a:t>CEPD: RPL, articulation</a:t>
            </a:r>
            <a:endParaRPr lang="en-ZA" dirty="0">
              <a:solidFill>
                <a:schemeClr val="tx1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6336196" y="5157192"/>
            <a:ext cx="1800200" cy="144016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dirty="0" smtClean="0">
                <a:solidFill>
                  <a:schemeClr val="tx1"/>
                </a:solidFill>
              </a:rPr>
              <a:t>CHEC: graduate tracer</a:t>
            </a:r>
            <a:endParaRPr lang="en-ZA" dirty="0">
              <a:solidFill>
                <a:schemeClr val="tx1"/>
              </a:solidFill>
            </a:endParaRPr>
          </a:p>
        </p:txBody>
      </p:sp>
      <p:sp>
        <p:nvSpPr>
          <p:cNvPr id="10" name="Parallelogram 9"/>
          <p:cNvSpPr/>
          <p:nvPr/>
        </p:nvSpPr>
        <p:spPr>
          <a:xfrm>
            <a:off x="1007604" y="5157192"/>
            <a:ext cx="2376264" cy="1440160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dirty="0" smtClean="0"/>
              <a:t>HSRC: innovation &amp; development</a:t>
            </a:r>
            <a:endParaRPr lang="en-ZA" dirty="0"/>
          </a:p>
        </p:txBody>
      </p:sp>
      <p:sp>
        <p:nvSpPr>
          <p:cNvPr id="11" name="TextBox 10"/>
          <p:cNvSpPr txBox="1"/>
          <p:nvPr/>
        </p:nvSpPr>
        <p:spPr>
          <a:xfrm>
            <a:off x="693130" y="275246"/>
            <a:ext cx="24387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400" b="1" dirty="0" smtClean="0"/>
              <a:t>PUBLIC FUNDED</a:t>
            </a:r>
            <a:endParaRPr lang="en-ZA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148064" y="476672"/>
            <a:ext cx="3672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400" b="1" dirty="0" smtClean="0"/>
              <a:t>PRIVATE NOT FOR PROFIT</a:t>
            </a:r>
            <a:endParaRPr lang="en-ZA" sz="2400" b="1" dirty="0"/>
          </a:p>
        </p:txBody>
      </p:sp>
      <p:sp>
        <p:nvSpPr>
          <p:cNvPr id="13" name="Rectangle 12"/>
          <p:cNvSpPr/>
          <p:nvPr/>
        </p:nvSpPr>
        <p:spPr>
          <a:xfrm>
            <a:off x="395536" y="2564904"/>
            <a:ext cx="792088" cy="8112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dirty="0" smtClean="0"/>
              <a:t>CREST, US</a:t>
            </a:r>
            <a:endParaRPr lang="en-ZA" dirty="0"/>
          </a:p>
        </p:txBody>
      </p:sp>
      <p:sp>
        <p:nvSpPr>
          <p:cNvPr id="15" name="Rectangle 14"/>
          <p:cNvSpPr/>
          <p:nvPr/>
        </p:nvSpPr>
        <p:spPr>
          <a:xfrm>
            <a:off x="1475656" y="2564904"/>
            <a:ext cx="720080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dirty="0" smtClean="0"/>
              <a:t>CHEDUCT</a:t>
            </a:r>
            <a:endParaRPr lang="en-ZA" dirty="0"/>
          </a:p>
        </p:txBody>
      </p:sp>
      <p:sp>
        <p:nvSpPr>
          <p:cNvPr id="17" name="Rectangle 16"/>
          <p:cNvSpPr/>
          <p:nvPr/>
        </p:nvSpPr>
        <p:spPr>
          <a:xfrm>
            <a:off x="2411760" y="2564904"/>
            <a:ext cx="720080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400" dirty="0" smtClean="0"/>
              <a:t>CHEL Rhodes</a:t>
            </a:r>
            <a:endParaRPr lang="en-ZA" sz="1400" dirty="0"/>
          </a:p>
        </p:txBody>
      </p:sp>
      <p:sp>
        <p:nvSpPr>
          <p:cNvPr id="18" name="Rectangle 17"/>
          <p:cNvSpPr/>
          <p:nvPr/>
        </p:nvSpPr>
        <p:spPr>
          <a:xfrm>
            <a:off x="0" y="1088740"/>
            <a:ext cx="791580" cy="6120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400" dirty="0" smtClean="0"/>
              <a:t>WIL, CPUT</a:t>
            </a:r>
            <a:endParaRPr lang="en-ZA" sz="1400" dirty="0"/>
          </a:p>
        </p:txBody>
      </p:sp>
      <p:sp>
        <p:nvSpPr>
          <p:cNvPr id="19" name="Rounded Rectangle 18"/>
          <p:cNvSpPr/>
          <p:nvPr/>
        </p:nvSpPr>
        <p:spPr>
          <a:xfrm>
            <a:off x="395790" y="3926504"/>
            <a:ext cx="2736050" cy="7986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dirty="0" smtClean="0"/>
              <a:t>CHE: policy oriented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950328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51920" y="3497674"/>
            <a:ext cx="34563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800" b="1" dirty="0" smtClean="0"/>
              <a:t>WHO CONDUCTS RESEARCH ON TVET?</a:t>
            </a:r>
            <a:endParaRPr lang="en-ZA" sz="2800" b="1" dirty="0"/>
          </a:p>
        </p:txBody>
      </p:sp>
      <p:sp>
        <p:nvSpPr>
          <p:cNvPr id="5" name="Rectangle 4"/>
          <p:cNvSpPr/>
          <p:nvPr/>
        </p:nvSpPr>
        <p:spPr>
          <a:xfrm>
            <a:off x="916465" y="1682806"/>
            <a:ext cx="2467403" cy="161376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2000" b="1" dirty="0" smtClean="0">
                <a:solidFill>
                  <a:schemeClr val="tx1"/>
                </a:solidFill>
              </a:rPr>
              <a:t>UNIVERSITIES</a:t>
            </a:r>
            <a:endParaRPr lang="en-ZA" sz="2000" b="1" dirty="0">
              <a:solidFill>
                <a:schemeClr val="tx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6703822" y="1261112"/>
            <a:ext cx="2448272" cy="153017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2000" dirty="0" smtClean="0">
                <a:solidFill>
                  <a:schemeClr val="tx1"/>
                </a:solidFill>
              </a:rPr>
              <a:t>JET: tracers, governance, data management</a:t>
            </a:r>
            <a:endParaRPr lang="en-ZA" sz="2000" dirty="0">
              <a:solidFill>
                <a:schemeClr val="tx1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6703822" y="4431605"/>
            <a:ext cx="2304256" cy="1901034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2000" dirty="0" smtClean="0">
                <a:solidFill>
                  <a:schemeClr val="tx1"/>
                </a:solidFill>
              </a:rPr>
              <a:t>CEPD: M&amp;E, articulation</a:t>
            </a:r>
            <a:endParaRPr lang="en-ZA" sz="2000" dirty="0">
              <a:solidFill>
                <a:schemeClr val="tx1"/>
              </a:solidFill>
            </a:endParaRPr>
          </a:p>
        </p:txBody>
      </p:sp>
      <p:sp>
        <p:nvSpPr>
          <p:cNvPr id="10" name="Parallelogram 9"/>
          <p:cNvSpPr/>
          <p:nvPr/>
        </p:nvSpPr>
        <p:spPr>
          <a:xfrm>
            <a:off x="318239" y="4893215"/>
            <a:ext cx="2376264" cy="1440160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2000" dirty="0" smtClean="0"/>
              <a:t>HSRC: tracers, governance, linkages, employability</a:t>
            </a:r>
            <a:endParaRPr lang="en-ZA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693130" y="275246"/>
            <a:ext cx="24387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400" b="1" dirty="0" smtClean="0"/>
              <a:t>PUBLIC FUNDED</a:t>
            </a:r>
            <a:endParaRPr lang="en-ZA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148064" y="476672"/>
            <a:ext cx="3672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400" b="1" dirty="0" smtClean="0"/>
              <a:t>PRIVATE NOT FOR PROFIT</a:t>
            </a:r>
            <a:endParaRPr lang="en-ZA" sz="2400" b="1" dirty="0"/>
          </a:p>
        </p:txBody>
      </p:sp>
      <p:sp>
        <p:nvSpPr>
          <p:cNvPr id="13" name="Rectangle 12"/>
          <p:cNvSpPr/>
          <p:nvPr/>
        </p:nvSpPr>
        <p:spPr>
          <a:xfrm>
            <a:off x="287524" y="2890606"/>
            <a:ext cx="1440160" cy="15409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dirty="0" smtClean="0"/>
              <a:t>PSETI, UWC: governance, curriculum</a:t>
            </a:r>
            <a:endParaRPr lang="en-ZA" dirty="0"/>
          </a:p>
        </p:txBody>
      </p:sp>
      <p:sp>
        <p:nvSpPr>
          <p:cNvPr id="15" name="Rectangle 14"/>
          <p:cNvSpPr/>
          <p:nvPr/>
        </p:nvSpPr>
        <p:spPr>
          <a:xfrm>
            <a:off x="2195736" y="2780928"/>
            <a:ext cx="1548172" cy="17603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dirty="0" smtClean="0"/>
              <a:t>CIPSET, NMMU:</a:t>
            </a:r>
          </a:p>
          <a:p>
            <a:pPr algn="ctr"/>
            <a:r>
              <a:rPr lang="en-ZA" dirty="0" smtClean="0"/>
              <a:t>Articulation, research informed strategies</a:t>
            </a:r>
            <a:endParaRPr lang="en-ZA" dirty="0"/>
          </a:p>
        </p:txBody>
      </p:sp>
      <p:sp>
        <p:nvSpPr>
          <p:cNvPr id="17" name="Rectangle 16"/>
          <p:cNvSpPr/>
          <p:nvPr/>
        </p:nvSpPr>
        <p:spPr>
          <a:xfrm>
            <a:off x="215516" y="1142746"/>
            <a:ext cx="198022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dirty="0" smtClean="0"/>
              <a:t>REAL, Wits:  education, work, economy and society</a:t>
            </a:r>
            <a:endParaRPr lang="en-ZA" dirty="0"/>
          </a:p>
        </p:txBody>
      </p:sp>
      <p:sp>
        <p:nvSpPr>
          <p:cNvPr id="18" name="Rectangle 17"/>
          <p:cNvSpPr/>
          <p:nvPr/>
        </p:nvSpPr>
        <p:spPr>
          <a:xfrm>
            <a:off x="2843808" y="957028"/>
            <a:ext cx="1944216" cy="12903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dirty="0" smtClean="0"/>
              <a:t>UKZN: curriculum responsiveness, lecturer development</a:t>
            </a:r>
            <a:endParaRPr lang="en-ZA" dirty="0"/>
          </a:p>
        </p:txBody>
      </p:sp>
      <p:sp>
        <p:nvSpPr>
          <p:cNvPr id="16" name="Rounded Rectangle 15"/>
          <p:cNvSpPr/>
          <p:nvPr/>
        </p:nvSpPr>
        <p:spPr>
          <a:xfrm>
            <a:off x="2969822" y="4967589"/>
            <a:ext cx="2898067" cy="13657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2000" dirty="0" smtClean="0"/>
              <a:t>SAQA: qualifications framework, RPL, articulation</a:t>
            </a:r>
            <a:endParaRPr lang="en-ZA" sz="2000" dirty="0"/>
          </a:p>
        </p:txBody>
      </p:sp>
      <p:sp>
        <p:nvSpPr>
          <p:cNvPr id="20" name="Flowchart: Decision 19"/>
          <p:cNvSpPr/>
          <p:nvPr/>
        </p:nvSpPr>
        <p:spPr>
          <a:xfrm>
            <a:off x="6440964" y="2791282"/>
            <a:ext cx="2592288" cy="1224136"/>
          </a:xfrm>
          <a:prstGeom prst="flowChartDecision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dirty="0" smtClean="0">
                <a:solidFill>
                  <a:schemeClr val="tx1"/>
                </a:solidFill>
              </a:rPr>
              <a:t>FOREIGN DONORS &amp; AGENCIES</a:t>
            </a:r>
            <a:endParaRPr lang="en-ZA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39542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31840" y="2852936"/>
            <a:ext cx="316835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800" b="1" dirty="0" smtClean="0"/>
              <a:t>WHO CONDUCTS RESEARCH ON SETAS?</a:t>
            </a:r>
            <a:endParaRPr lang="en-ZA" sz="2800" b="1" dirty="0"/>
          </a:p>
        </p:txBody>
      </p:sp>
      <p:sp>
        <p:nvSpPr>
          <p:cNvPr id="5" name="Rectangle 4"/>
          <p:cNvSpPr/>
          <p:nvPr/>
        </p:nvSpPr>
        <p:spPr>
          <a:xfrm>
            <a:off x="529537" y="736911"/>
            <a:ext cx="2180269" cy="11065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dirty="0" smtClean="0"/>
              <a:t>UNIVERSITIES: Education, sociology of work, economics</a:t>
            </a:r>
            <a:endParaRPr lang="en-ZA" dirty="0"/>
          </a:p>
        </p:txBody>
      </p:sp>
      <p:sp>
        <p:nvSpPr>
          <p:cNvPr id="6" name="Oval 5"/>
          <p:cNvSpPr/>
          <p:nvPr/>
        </p:nvSpPr>
        <p:spPr>
          <a:xfrm>
            <a:off x="6408203" y="1124744"/>
            <a:ext cx="2062989" cy="576064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dirty="0" smtClean="0">
                <a:solidFill>
                  <a:schemeClr val="tx1"/>
                </a:solidFill>
              </a:rPr>
              <a:t>JET: </a:t>
            </a:r>
            <a:r>
              <a:rPr lang="en-ZA" dirty="0" err="1" smtClean="0">
                <a:solidFill>
                  <a:schemeClr val="tx1"/>
                </a:solidFill>
              </a:rPr>
              <a:t>sectoral</a:t>
            </a:r>
            <a:r>
              <a:rPr lang="en-ZA" dirty="0" smtClean="0">
                <a:solidFill>
                  <a:schemeClr val="tx1"/>
                </a:solidFill>
              </a:rPr>
              <a:t> skills analysis</a:t>
            </a:r>
            <a:endParaRPr lang="en-ZA" dirty="0">
              <a:solidFill>
                <a:schemeClr val="tx1"/>
              </a:solidFill>
            </a:endParaRPr>
          </a:p>
        </p:txBody>
      </p:sp>
      <p:sp>
        <p:nvSpPr>
          <p:cNvPr id="10" name="Parallelogram 9"/>
          <p:cNvSpPr/>
          <p:nvPr/>
        </p:nvSpPr>
        <p:spPr>
          <a:xfrm>
            <a:off x="110709" y="3137563"/>
            <a:ext cx="3017923" cy="1367772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2000" dirty="0" smtClean="0"/>
              <a:t>HSRC:  tracers, </a:t>
            </a:r>
            <a:r>
              <a:rPr lang="en-ZA" sz="2000" dirty="0" err="1" smtClean="0"/>
              <a:t>sectoral</a:t>
            </a:r>
            <a:r>
              <a:rPr lang="en-ZA" sz="2000" dirty="0" smtClean="0"/>
              <a:t> skills analyses, role of intermediaries</a:t>
            </a:r>
            <a:endParaRPr lang="en-ZA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693130" y="275246"/>
            <a:ext cx="24387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400" b="1" dirty="0" smtClean="0"/>
              <a:t>PUBLIC FUNDED</a:t>
            </a:r>
            <a:endParaRPr lang="en-ZA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148064" y="476672"/>
            <a:ext cx="3672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400" b="1" dirty="0" smtClean="0"/>
              <a:t>PRIVATE NOT FOR PROFIT</a:t>
            </a:r>
            <a:endParaRPr lang="en-ZA" sz="2400" b="1" dirty="0"/>
          </a:p>
        </p:txBody>
      </p:sp>
      <p:sp>
        <p:nvSpPr>
          <p:cNvPr id="19" name="Rounded Rectangle 18"/>
          <p:cNvSpPr/>
          <p:nvPr/>
        </p:nvSpPr>
        <p:spPr>
          <a:xfrm>
            <a:off x="263473" y="1927126"/>
            <a:ext cx="2592288" cy="11315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2000" dirty="0" smtClean="0"/>
              <a:t>SAQA: qualifications frameworks, RPL, articulation</a:t>
            </a:r>
            <a:endParaRPr lang="en-ZA" sz="2000" dirty="0"/>
          </a:p>
        </p:txBody>
      </p:sp>
      <p:sp>
        <p:nvSpPr>
          <p:cNvPr id="2" name="Regular Pentagon 1"/>
          <p:cNvSpPr/>
          <p:nvPr/>
        </p:nvSpPr>
        <p:spPr>
          <a:xfrm>
            <a:off x="6766997" y="3316833"/>
            <a:ext cx="960120" cy="457200"/>
          </a:xfrm>
          <a:prstGeom prst="pentagon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200" dirty="0" err="1" smtClean="0">
                <a:solidFill>
                  <a:schemeClr val="tx1"/>
                </a:solidFill>
              </a:rPr>
              <a:t>singizi</a:t>
            </a:r>
            <a:endParaRPr lang="en-ZA" sz="1200" dirty="0">
              <a:solidFill>
                <a:schemeClr val="tx1"/>
              </a:solidFill>
            </a:endParaRPr>
          </a:p>
        </p:txBody>
      </p:sp>
      <p:sp>
        <p:nvSpPr>
          <p:cNvPr id="3" name="Regular Pentagon 2"/>
          <p:cNvSpPr/>
          <p:nvPr/>
        </p:nvSpPr>
        <p:spPr>
          <a:xfrm>
            <a:off x="7835128" y="3558009"/>
            <a:ext cx="1272129" cy="432048"/>
          </a:xfrm>
          <a:prstGeom prst="pentagon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000" dirty="0" smtClean="0">
                <a:solidFill>
                  <a:schemeClr val="tx1"/>
                </a:solidFill>
              </a:rPr>
              <a:t>consultant</a:t>
            </a:r>
            <a:endParaRPr lang="en-ZA" sz="1000" dirty="0">
              <a:solidFill>
                <a:schemeClr val="tx1"/>
              </a:solidFill>
            </a:endParaRPr>
          </a:p>
        </p:txBody>
      </p:sp>
      <p:sp>
        <p:nvSpPr>
          <p:cNvPr id="9" name="Regular Pentagon 8"/>
          <p:cNvSpPr/>
          <p:nvPr/>
        </p:nvSpPr>
        <p:spPr>
          <a:xfrm>
            <a:off x="5328084" y="3821449"/>
            <a:ext cx="1080120" cy="416482"/>
          </a:xfrm>
          <a:prstGeom prst="pentagon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000" dirty="0" err="1" smtClean="0">
                <a:solidFill>
                  <a:schemeClr val="tx1"/>
                </a:solidFill>
              </a:rPr>
              <a:t>Sectoral</a:t>
            </a:r>
            <a:r>
              <a:rPr lang="en-ZA" sz="1000" dirty="0" smtClean="0">
                <a:solidFill>
                  <a:schemeClr val="tx1"/>
                </a:solidFill>
              </a:rPr>
              <a:t> specialist</a:t>
            </a:r>
            <a:endParaRPr lang="en-ZA" sz="1000" dirty="0">
              <a:solidFill>
                <a:schemeClr val="tx1"/>
              </a:solidFill>
            </a:endParaRPr>
          </a:p>
        </p:txBody>
      </p:sp>
      <p:sp>
        <p:nvSpPr>
          <p:cNvPr id="14" name="Regular Pentagon 13"/>
          <p:cNvSpPr/>
          <p:nvPr/>
        </p:nvSpPr>
        <p:spPr>
          <a:xfrm>
            <a:off x="5184063" y="4797152"/>
            <a:ext cx="1189379" cy="504056"/>
          </a:xfrm>
          <a:prstGeom prst="pentagon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100" dirty="0" smtClean="0">
                <a:solidFill>
                  <a:schemeClr val="tx1"/>
                </a:solidFill>
              </a:rPr>
              <a:t>Research focus</a:t>
            </a:r>
            <a:endParaRPr lang="en-ZA" sz="1100" dirty="0">
              <a:solidFill>
                <a:schemeClr val="tx1"/>
              </a:solidFill>
            </a:endParaRPr>
          </a:p>
        </p:txBody>
      </p:sp>
      <p:sp>
        <p:nvSpPr>
          <p:cNvPr id="16" name="Regular Pentagon 15"/>
          <p:cNvSpPr/>
          <p:nvPr/>
        </p:nvSpPr>
        <p:spPr>
          <a:xfrm>
            <a:off x="7596336" y="5518132"/>
            <a:ext cx="1246895" cy="342038"/>
          </a:xfrm>
          <a:prstGeom prst="pentagon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000" dirty="0" smtClean="0">
                <a:solidFill>
                  <a:schemeClr val="tx1"/>
                </a:solidFill>
              </a:rPr>
              <a:t>consultant</a:t>
            </a:r>
            <a:endParaRPr lang="en-ZA" sz="1000" dirty="0">
              <a:solidFill>
                <a:schemeClr val="tx1"/>
              </a:solidFill>
            </a:endParaRPr>
          </a:p>
        </p:txBody>
      </p:sp>
      <p:sp>
        <p:nvSpPr>
          <p:cNvPr id="20" name="Diamond 19"/>
          <p:cNvSpPr/>
          <p:nvPr/>
        </p:nvSpPr>
        <p:spPr>
          <a:xfrm>
            <a:off x="263473" y="4590708"/>
            <a:ext cx="3156399" cy="2107033"/>
          </a:xfrm>
          <a:prstGeom prst="diamond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2000" dirty="0" smtClean="0"/>
              <a:t>SETAs: </a:t>
            </a:r>
            <a:r>
              <a:rPr lang="en-ZA" sz="2000" dirty="0" err="1" smtClean="0"/>
              <a:t>Sectoral</a:t>
            </a:r>
            <a:r>
              <a:rPr lang="en-ZA" sz="2000" dirty="0"/>
              <a:t> </a:t>
            </a:r>
            <a:r>
              <a:rPr lang="en-ZA" sz="2000" dirty="0" smtClean="0"/>
              <a:t>skills needs</a:t>
            </a:r>
            <a:endParaRPr lang="en-ZA" sz="2000" dirty="0"/>
          </a:p>
        </p:txBody>
      </p:sp>
      <p:sp>
        <p:nvSpPr>
          <p:cNvPr id="21" name="Regular Pentagon 20"/>
          <p:cNvSpPr/>
          <p:nvPr/>
        </p:nvSpPr>
        <p:spPr>
          <a:xfrm>
            <a:off x="6366510" y="5491320"/>
            <a:ext cx="1235515" cy="368850"/>
          </a:xfrm>
          <a:prstGeom prst="pentagon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000" dirty="0" err="1">
                <a:solidFill>
                  <a:schemeClr val="tx1"/>
                </a:solidFill>
              </a:rPr>
              <a:t>Sectoral</a:t>
            </a:r>
            <a:r>
              <a:rPr lang="en-ZA" sz="1000" dirty="0">
                <a:solidFill>
                  <a:schemeClr val="tx1"/>
                </a:solidFill>
              </a:rPr>
              <a:t> specialist</a:t>
            </a:r>
          </a:p>
        </p:txBody>
      </p:sp>
      <p:sp>
        <p:nvSpPr>
          <p:cNvPr id="23" name="Regular Pentagon 22"/>
          <p:cNvSpPr/>
          <p:nvPr/>
        </p:nvSpPr>
        <p:spPr>
          <a:xfrm>
            <a:off x="6034919" y="3717032"/>
            <a:ext cx="2808312" cy="1747353"/>
          </a:xfrm>
          <a:prstGeom prst="pentagon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b="1" dirty="0" smtClean="0">
                <a:solidFill>
                  <a:schemeClr val="tx1"/>
                </a:solidFill>
              </a:rPr>
              <a:t>CONSULTANTS: </a:t>
            </a:r>
            <a:r>
              <a:rPr lang="en-ZA" b="1" dirty="0" err="1" smtClean="0">
                <a:solidFill>
                  <a:schemeClr val="tx1"/>
                </a:solidFill>
              </a:rPr>
              <a:t>sectoral</a:t>
            </a:r>
            <a:r>
              <a:rPr lang="en-ZA" b="1" dirty="0" smtClean="0">
                <a:solidFill>
                  <a:schemeClr val="tx1"/>
                </a:solidFill>
              </a:rPr>
              <a:t> supply and demand</a:t>
            </a:r>
            <a:endParaRPr lang="en-ZA" b="1" dirty="0">
              <a:solidFill>
                <a:schemeClr val="tx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034919" y="2492896"/>
            <a:ext cx="28083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400" b="1" dirty="0"/>
              <a:t>PRIVATE </a:t>
            </a:r>
            <a:r>
              <a:rPr lang="en-ZA" sz="2400" b="1" dirty="0" smtClean="0"/>
              <a:t>FOR </a:t>
            </a:r>
            <a:r>
              <a:rPr lang="en-ZA" sz="2400" b="1" dirty="0"/>
              <a:t>PROFIT</a:t>
            </a:r>
          </a:p>
          <a:p>
            <a:endParaRPr lang="en-ZA" sz="2000" dirty="0"/>
          </a:p>
        </p:txBody>
      </p:sp>
      <p:sp>
        <p:nvSpPr>
          <p:cNvPr id="25" name="Flowchart: Decision 24"/>
          <p:cNvSpPr/>
          <p:nvPr/>
        </p:nvSpPr>
        <p:spPr>
          <a:xfrm>
            <a:off x="3350807" y="5172362"/>
            <a:ext cx="2592288" cy="1224136"/>
          </a:xfrm>
          <a:prstGeom prst="flowChartDecision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dirty="0" smtClean="0">
                <a:solidFill>
                  <a:schemeClr val="tx1"/>
                </a:solidFill>
              </a:rPr>
              <a:t>FOREIGN DONORS &amp; AGENCIES</a:t>
            </a:r>
            <a:endParaRPr lang="en-ZA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3501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6705600" cy="685800"/>
          </a:xfrm>
        </p:spPr>
        <p:txBody>
          <a:bodyPr>
            <a:normAutofit/>
          </a:bodyPr>
          <a:lstStyle/>
          <a:p>
            <a:r>
              <a:rPr lang="en-ZA" sz="3200" dirty="0" smtClean="0"/>
              <a:t>Therefore: the LMIP Repository</a:t>
            </a:r>
            <a:endParaRPr lang="en-ZA" sz="32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376" y="762000"/>
            <a:ext cx="7898423" cy="5867400"/>
          </a:xfrm>
        </p:spPr>
      </p:pic>
      <p:sp>
        <p:nvSpPr>
          <p:cNvPr id="6" name="Right Arrow 5"/>
          <p:cNvSpPr/>
          <p:nvPr/>
        </p:nvSpPr>
        <p:spPr>
          <a:xfrm>
            <a:off x="990600" y="2133600"/>
            <a:ext cx="533400" cy="22860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>
              <a:solidFill>
                <a:srgbClr val="FF0000"/>
              </a:solidFill>
            </a:endParaRPr>
          </a:p>
        </p:txBody>
      </p:sp>
      <p:sp>
        <p:nvSpPr>
          <p:cNvPr id="7" name="Right Arrow 6"/>
          <p:cNvSpPr/>
          <p:nvPr/>
        </p:nvSpPr>
        <p:spPr>
          <a:xfrm>
            <a:off x="5410200" y="1600200"/>
            <a:ext cx="533400" cy="22860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8" name="Left Arrow 7"/>
          <p:cNvSpPr/>
          <p:nvPr/>
        </p:nvSpPr>
        <p:spPr>
          <a:xfrm>
            <a:off x="7848600" y="3048000"/>
            <a:ext cx="685800" cy="228600"/>
          </a:xfrm>
          <a:prstGeom prst="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" name="TextBox 2"/>
          <p:cNvSpPr txBox="1"/>
          <p:nvPr/>
        </p:nvSpPr>
        <p:spPr>
          <a:xfrm>
            <a:off x="6156176" y="4437112"/>
            <a:ext cx="298782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800" dirty="0" smtClean="0">
                <a:hlinkClick r:id="rId4"/>
              </a:rPr>
              <a:t>www.lmip.org.za</a:t>
            </a:r>
            <a:endParaRPr lang="en-ZA" sz="2800" dirty="0" smtClean="0"/>
          </a:p>
          <a:p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557653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8229600" cy="1143000"/>
          </a:xfrm>
        </p:spPr>
        <p:txBody>
          <a:bodyPr/>
          <a:lstStyle/>
          <a:p>
            <a:r>
              <a:rPr lang="en-ZA" dirty="0" smtClean="0"/>
              <a:t>Growing the LMIP repository of PSET research </a:t>
            </a:r>
            <a:endParaRPr lang="en-ZA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54796961"/>
              </p:ext>
            </p:extLst>
          </p:nvPr>
        </p:nvGraphicFramePr>
        <p:xfrm>
          <a:off x="107504" y="1196752"/>
          <a:ext cx="3528392" cy="187220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82301"/>
                <a:gridCol w="746091"/>
              </a:tblGrid>
              <a:tr h="331716">
                <a:tc>
                  <a:txBody>
                    <a:bodyPr/>
                    <a:lstStyle/>
                    <a:p>
                      <a:pPr algn="l" fontAlgn="b"/>
                      <a:r>
                        <a:rPr lang="en-ZA" sz="1600" b="1" u="none" strike="noStrike" dirty="0">
                          <a:effectLst/>
                        </a:rPr>
                        <a:t>THESES </a:t>
                      </a:r>
                      <a:endParaRPr lang="en-ZA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1600" b="1" u="none" strike="noStrike" dirty="0">
                          <a:effectLst/>
                        </a:rPr>
                        <a:t> </a:t>
                      </a:r>
                      <a:endParaRPr lang="en-ZA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45345">
                <a:tc>
                  <a:txBody>
                    <a:bodyPr/>
                    <a:lstStyle/>
                    <a:p>
                      <a:pPr algn="l" fontAlgn="b"/>
                      <a:r>
                        <a:rPr lang="en-ZA" sz="1600" b="1" u="none" strike="noStrike" dirty="0">
                          <a:effectLst/>
                        </a:rPr>
                        <a:t>Planning, Monitoring and evaluation</a:t>
                      </a:r>
                      <a:endParaRPr lang="en-ZA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1600" b="1" u="none" strike="noStrike" dirty="0">
                          <a:effectLst/>
                        </a:rPr>
                        <a:t> </a:t>
                      </a:r>
                      <a:r>
                        <a:rPr lang="en-ZA" sz="1600" b="1" u="none" strike="noStrike" dirty="0" smtClean="0">
                          <a:effectLst/>
                        </a:rPr>
                        <a:t>13</a:t>
                      </a:r>
                      <a:endParaRPr lang="en-ZA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31716">
                <a:tc>
                  <a:txBody>
                    <a:bodyPr/>
                    <a:lstStyle/>
                    <a:p>
                      <a:pPr algn="l" fontAlgn="b"/>
                      <a:r>
                        <a:rPr lang="en-ZA" sz="1600" b="1" u="none" strike="noStrike" dirty="0">
                          <a:effectLst/>
                        </a:rPr>
                        <a:t>Skills Development</a:t>
                      </a:r>
                      <a:endParaRPr lang="en-ZA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1600" b="1" u="none" strike="noStrike" dirty="0">
                          <a:effectLst/>
                        </a:rPr>
                        <a:t> </a:t>
                      </a:r>
                      <a:r>
                        <a:rPr lang="en-ZA" sz="1600" b="1" u="none" strike="noStrike" dirty="0" smtClean="0">
                          <a:effectLst/>
                        </a:rPr>
                        <a:t>33</a:t>
                      </a:r>
                      <a:endParaRPr lang="en-ZA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31716">
                <a:tc>
                  <a:txBody>
                    <a:bodyPr/>
                    <a:lstStyle/>
                    <a:p>
                      <a:pPr algn="l" fontAlgn="b"/>
                      <a:r>
                        <a:rPr lang="en-ZA" sz="1600" b="1" u="none" strike="noStrike" dirty="0" smtClean="0">
                          <a:effectLst/>
                        </a:rPr>
                        <a:t>TVET</a:t>
                      </a:r>
                      <a:endParaRPr lang="en-ZA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1600" b="1" u="none" strike="noStrike" dirty="0">
                          <a:effectLst/>
                        </a:rPr>
                        <a:t> </a:t>
                      </a:r>
                      <a:r>
                        <a:rPr lang="en-ZA" sz="1600" b="1" u="none" strike="noStrike" dirty="0" smtClean="0">
                          <a:effectLst/>
                        </a:rPr>
                        <a:t>19</a:t>
                      </a:r>
                      <a:endParaRPr lang="en-ZA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31716">
                <a:tc>
                  <a:txBody>
                    <a:bodyPr/>
                    <a:lstStyle/>
                    <a:p>
                      <a:pPr algn="l" fontAlgn="b"/>
                      <a:r>
                        <a:rPr lang="en-ZA" sz="1600" b="1" u="none" strike="noStrike" cap="all" baseline="0" dirty="0">
                          <a:effectLst/>
                        </a:rPr>
                        <a:t>Total </a:t>
                      </a:r>
                      <a:endParaRPr lang="en-ZA" sz="1600" b="1" i="0" u="none" strike="noStrike" cap="all" baseline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</a:t>
                      </a:r>
                      <a:endParaRPr lang="en-ZA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338991"/>
              </p:ext>
            </p:extLst>
          </p:nvPr>
        </p:nvGraphicFramePr>
        <p:xfrm>
          <a:off x="5292080" y="1196752"/>
          <a:ext cx="3674988" cy="180019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97898"/>
                <a:gridCol w="777090"/>
              </a:tblGrid>
              <a:tr h="300033">
                <a:tc>
                  <a:txBody>
                    <a:bodyPr/>
                    <a:lstStyle/>
                    <a:p>
                      <a:pPr algn="l" fontAlgn="b"/>
                      <a:r>
                        <a:rPr lang="en-ZA" sz="1600" b="1" u="none" strike="noStrike" dirty="0" smtClean="0">
                          <a:effectLst/>
                        </a:rPr>
                        <a:t>ARTICLES</a:t>
                      </a:r>
                      <a:endParaRPr lang="en-ZA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1600" b="1" u="none" strike="noStrike">
                          <a:effectLst/>
                        </a:rPr>
                        <a:t> </a:t>
                      </a:r>
                      <a:endParaRPr lang="en-ZA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600067">
                <a:tc>
                  <a:txBody>
                    <a:bodyPr/>
                    <a:lstStyle/>
                    <a:p>
                      <a:pPr algn="l" fontAlgn="b"/>
                      <a:r>
                        <a:rPr lang="en-ZA" sz="1600" b="1" u="none" strike="noStrike" dirty="0">
                          <a:effectLst/>
                        </a:rPr>
                        <a:t>Vocational and Continuing ET</a:t>
                      </a:r>
                      <a:br>
                        <a:rPr lang="en-ZA" sz="1600" b="1" u="none" strike="noStrike" dirty="0">
                          <a:effectLst/>
                        </a:rPr>
                      </a:br>
                      <a:endParaRPr lang="en-ZA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1600" b="1" u="none" strike="noStrike" dirty="0" smtClean="0">
                          <a:effectLst/>
                        </a:rPr>
                        <a:t>15</a:t>
                      </a:r>
                      <a:endParaRPr lang="en-ZA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00033">
                <a:tc>
                  <a:txBody>
                    <a:bodyPr/>
                    <a:lstStyle/>
                    <a:p>
                      <a:pPr algn="l" fontAlgn="b"/>
                      <a:r>
                        <a:rPr lang="en-ZA" sz="1600" b="1" u="none" strike="noStrike" dirty="0">
                          <a:effectLst/>
                        </a:rPr>
                        <a:t>Skills development</a:t>
                      </a:r>
                      <a:endParaRPr lang="en-ZA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1600" b="1" u="none" strike="noStrike" dirty="0">
                          <a:effectLst/>
                        </a:rPr>
                        <a:t>2</a:t>
                      </a:r>
                      <a:endParaRPr lang="en-ZA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00033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ZA" sz="1600" b="1" u="none" strike="noStrike" dirty="0">
                          <a:effectLst/>
                        </a:rPr>
                        <a:t>Stakeholder perspectives</a:t>
                      </a:r>
                      <a:endParaRPr lang="en-ZA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1600" b="1" u="none" strike="noStrike" dirty="0">
                          <a:effectLst/>
                        </a:rPr>
                        <a:t>1</a:t>
                      </a:r>
                      <a:endParaRPr lang="en-ZA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00033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ZA" sz="1600" b="1" i="0" u="none" strike="noStrike" cap="all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</a:t>
                      </a:r>
                      <a:endParaRPr lang="en-ZA" sz="1600" b="1" i="0" u="none" strike="noStrike" cap="all" baseline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  <a:endParaRPr lang="en-ZA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9535798"/>
              </p:ext>
            </p:extLst>
          </p:nvPr>
        </p:nvGraphicFramePr>
        <p:xfrm>
          <a:off x="2987824" y="3068960"/>
          <a:ext cx="3456384" cy="165618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47381"/>
                <a:gridCol w="709003"/>
              </a:tblGrid>
              <a:tr h="331237">
                <a:tc>
                  <a:txBody>
                    <a:bodyPr/>
                    <a:lstStyle/>
                    <a:p>
                      <a:pPr algn="l" fontAlgn="b"/>
                      <a:r>
                        <a:rPr lang="en-ZA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RESEARCH</a:t>
                      </a:r>
                      <a:r>
                        <a:rPr lang="en-ZA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MONOGRAPHS</a:t>
                      </a:r>
                      <a:endParaRPr lang="en-ZA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1600" b="1" u="none" strike="noStrike">
                          <a:effectLst/>
                        </a:rPr>
                        <a:t> </a:t>
                      </a:r>
                      <a:endParaRPr lang="en-ZA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31237">
                <a:tc>
                  <a:txBody>
                    <a:bodyPr/>
                    <a:lstStyle/>
                    <a:p>
                      <a:pPr algn="l" fontAlgn="b"/>
                      <a:r>
                        <a:rPr lang="en-ZA" sz="1600" b="1" u="none" strike="noStrike" dirty="0">
                          <a:effectLst/>
                        </a:rPr>
                        <a:t>Skills development</a:t>
                      </a:r>
                      <a:endParaRPr lang="en-ZA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1600" b="1" u="none" strike="noStrike">
                          <a:effectLst/>
                        </a:rPr>
                        <a:t>3</a:t>
                      </a:r>
                      <a:endParaRPr lang="en-ZA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31237">
                <a:tc>
                  <a:txBody>
                    <a:bodyPr/>
                    <a:lstStyle/>
                    <a:p>
                      <a:pPr algn="l" fontAlgn="b"/>
                      <a:r>
                        <a:rPr lang="en-ZA" sz="1600" b="1" u="none" strike="noStrike" dirty="0">
                          <a:effectLst/>
                        </a:rPr>
                        <a:t>Higher Education</a:t>
                      </a:r>
                      <a:endParaRPr lang="en-ZA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16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4</a:t>
                      </a:r>
                      <a:endParaRPr lang="en-ZA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31237">
                <a:tc>
                  <a:txBody>
                    <a:bodyPr/>
                    <a:lstStyle/>
                    <a:p>
                      <a:pPr algn="l" fontAlgn="b"/>
                      <a:r>
                        <a:rPr lang="en-ZA" sz="1600" b="1" u="none" strike="noStrike" dirty="0">
                          <a:effectLst/>
                        </a:rPr>
                        <a:t>TVET</a:t>
                      </a:r>
                      <a:endParaRPr lang="en-ZA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1600" b="1" u="none" strike="noStrike" dirty="0">
                          <a:effectLst/>
                        </a:rPr>
                        <a:t>3</a:t>
                      </a:r>
                      <a:endParaRPr lang="en-ZA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31237">
                <a:tc>
                  <a:txBody>
                    <a:bodyPr/>
                    <a:lstStyle/>
                    <a:p>
                      <a:pPr algn="l" fontAlgn="b"/>
                      <a:r>
                        <a:rPr lang="en-ZA" sz="1600" b="1" i="0" u="none" strike="noStrike" cap="all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</a:t>
                      </a:r>
                      <a:endParaRPr lang="en-ZA" sz="1600" b="1" i="0" u="none" strike="noStrike" cap="all" baseline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  <a:endParaRPr lang="en-ZA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156809"/>
              </p:ext>
            </p:extLst>
          </p:nvPr>
        </p:nvGraphicFramePr>
        <p:xfrm>
          <a:off x="30991" y="4810924"/>
          <a:ext cx="4067944" cy="201739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07762"/>
                <a:gridCol w="860182"/>
              </a:tblGrid>
              <a:tr h="217044">
                <a:tc>
                  <a:txBody>
                    <a:bodyPr/>
                    <a:lstStyle/>
                    <a:p>
                      <a:pPr algn="l" fontAlgn="b"/>
                      <a:r>
                        <a:rPr lang="en-ZA" sz="16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WORKING</a:t>
                      </a:r>
                      <a:r>
                        <a:rPr lang="en-ZA" sz="1600" b="1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PAPERS</a:t>
                      </a:r>
                      <a:endParaRPr lang="en-ZA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1600" b="1" u="none" strike="noStrike">
                          <a:effectLst/>
                        </a:rPr>
                        <a:t> </a:t>
                      </a:r>
                      <a:endParaRPr lang="en-ZA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90000"/>
                      </a:schemeClr>
                    </a:solidFill>
                  </a:tcPr>
                </a:tc>
              </a:tr>
              <a:tr h="217044">
                <a:tc>
                  <a:txBody>
                    <a:bodyPr/>
                    <a:lstStyle/>
                    <a:p>
                      <a:pPr algn="l" fontAlgn="b"/>
                      <a:r>
                        <a:rPr lang="en-ZA" sz="1600" b="1" u="none" strike="noStrike" dirty="0">
                          <a:effectLst/>
                        </a:rPr>
                        <a:t>Skills </a:t>
                      </a:r>
                      <a:r>
                        <a:rPr lang="en-ZA" sz="1600" b="1" u="none" strike="noStrike" dirty="0" smtClean="0">
                          <a:effectLst/>
                        </a:rPr>
                        <a:t>Development</a:t>
                      </a:r>
                      <a:endParaRPr lang="en-ZA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1600" b="1" u="none" strike="noStrike">
                          <a:effectLst/>
                        </a:rPr>
                        <a:t>7</a:t>
                      </a:r>
                      <a:endParaRPr lang="en-ZA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90000"/>
                      </a:schemeClr>
                    </a:solidFill>
                  </a:tcPr>
                </a:tc>
              </a:tr>
              <a:tr h="217044">
                <a:tc>
                  <a:txBody>
                    <a:bodyPr/>
                    <a:lstStyle/>
                    <a:p>
                      <a:pPr algn="l" fontAlgn="b"/>
                      <a:r>
                        <a:rPr lang="en-ZA" sz="1600" b="1" u="none" strike="noStrike" dirty="0">
                          <a:effectLst/>
                        </a:rPr>
                        <a:t>Higher Education</a:t>
                      </a:r>
                      <a:endParaRPr lang="en-ZA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1600" b="1" u="none" strike="noStrike">
                          <a:effectLst/>
                        </a:rPr>
                        <a:t>6</a:t>
                      </a:r>
                      <a:endParaRPr lang="en-ZA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90000"/>
                      </a:schemeClr>
                    </a:solidFill>
                  </a:tcPr>
                </a:tc>
              </a:tr>
              <a:tr h="217044">
                <a:tc>
                  <a:txBody>
                    <a:bodyPr/>
                    <a:lstStyle/>
                    <a:p>
                      <a:pPr algn="l" fontAlgn="b"/>
                      <a:r>
                        <a:rPr lang="en-ZA" sz="1600" b="1" u="none" strike="noStrike" dirty="0">
                          <a:effectLst/>
                        </a:rPr>
                        <a:t>TVET</a:t>
                      </a:r>
                      <a:endParaRPr lang="en-ZA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1600" b="1" u="none" strike="noStrike" dirty="0" smtClean="0">
                          <a:effectLst/>
                        </a:rPr>
                        <a:t>16</a:t>
                      </a:r>
                      <a:endParaRPr lang="en-ZA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90000"/>
                      </a:schemeClr>
                    </a:solidFill>
                  </a:tcPr>
                </a:tc>
              </a:tr>
              <a:tr h="425928">
                <a:tc>
                  <a:txBody>
                    <a:bodyPr/>
                    <a:lstStyle/>
                    <a:p>
                      <a:pPr algn="l" fontAlgn="b"/>
                      <a:r>
                        <a:rPr lang="en-ZA" sz="1600" b="1" u="none" strike="noStrike" dirty="0">
                          <a:effectLst/>
                        </a:rPr>
                        <a:t>Planning, monitoring and coordination</a:t>
                      </a:r>
                      <a:endParaRPr lang="en-ZA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1600" b="1" u="none" strike="noStrike">
                          <a:effectLst/>
                        </a:rPr>
                        <a:t>17</a:t>
                      </a:r>
                      <a:endParaRPr lang="en-ZA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90000"/>
                      </a:schemeClr>
                    </a:solidFill>
                  </a:tcPr>
                </a:tc>
              </a:tr>
              <a:tr h="217044">
                <a:tc>
                  <a:txBody>
                    <a:bodyPr/>
                    <a:lstStyle/>
                    <a:p>
                      <a:pPr algn="l" fontAlgn="b"/>
                      <a:r>
                        <a:rPr lang="en-ZA" sz="1600" b="1" u="none" strike="noStrike" dirty="0">
                          <a:effectLst/>
                        </a:rPr>
                        <a:t>HRD </a:t>
                      </a:r>
                      <a:endParaRPr lang="en-ZA" sz="1600" b="1" u="none" strike="noStrike" dirty="0" smtClean="0">
                        <a:effectLst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1600" b="1" u="none" strike="noStrike" dirty="0">
                          <a:effectLst/>
                        </a:rPr>
                        <a:t>1</a:t>
                      </a:r>
                      <a:endParaRPr lang="en-ZA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90000"/>
                      </a:schemeClr>
                    </a:solidFill>
                  </a:tcPr>
                </a:tc>
              </a:tr>
              <a:tr h="217044">
                <a:tc>
                  <a:txBody>
                    <a:bodyPr/>
                    <a:lstStyle/>
                    <a:p>
                      <a:pPr algn="l" fontAlgn="b"/>
                      <a:r>
                        <a:rPr lang="en-ZA" sz="1600" b="1" i="0" u="none" strike="noStrike" cap="all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</a:t>
                      </a:r>
                      <a:endParaRPr lang="en-ZA" sz="1600" b="1" i="0" u="none" strike="noStrike" cap="all" baseline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  <a:endParaRPr lang="en-ZA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4794033"/>
              </p:ext>
            </p:extLst>
          </p:nvPr>
        </p:nvGraphicFramePr>
        <p:xfrm>
          <a:off x="5220072" y="4797152"/>
          <a:ext cx="3923928" cy="206084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094199"/>
                <a:gridCol w="829729"/>
              </a:tblGrid>
              <a:tr h="428493">
                <a:tc>
                  <a:txBody>
                    <a:bodyPr/>
                    <a:lstStyle/>
                    <a:p>
                      <a:pPr algn="l" fontAlgn="b"/>
                      <a:r>
                        <a:rPr lang="en-ZA" sz="1600" b="1" u="none" strike="noStrike" dirty="0" smtClean="0">
                          <a:effectLst/>
                        </a:rPr>
                        <a:t>REPORTS</a:t>
                      </a:r>
                      <a:endParaRPr lang="en-ZA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ZA" sz="1600" b="1" u="none" strike="noStrike" dirty="0">
                          <a:effectLst/>
                        </a:rPr>
                        <a:t> </a:t>
                      </a:r>
                      <a:endParaRPr lang="en-ZA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408089">
                <a:tc>
                  <a:txBody>
                    <a:bodyPr/>
                    <a:lstStyle/>
                    <a:p>
                      <a:pPr algn="l" fontAlgn="b"/>
                      <a:r>
                        <a:rPr lang="en-ZA" sz="1600" b="1" u="none" strike="noStrike" dirty="0">
                          <a:effectLst/>
                        </a:rPr>
                        <a:t>Skills development</a:t>
                      </a:r>
                      <a:endParaRPr lang="en-ZA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1600" b="1" u="none" strike="noStrike" dirty="0" smtClean="0">
                          <a:effectLst/>
                        </a:rPr>
                        <a:t>29</a:t>
                      </a:r>
                      <a:endParaRPr lang="en-ZA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408089">
                <a:tc>
                  <a:txBody>
                    <a:bodyPr/>
                    <a:lstStyle/>
                    <a:p>
                      <a:pPr algn="l" fontAlgn="b"/>
                      <a:r>
                        <a:rPr lang="en-ZA" sz="1600" b="1" u="none" strike="noStrike" dirty="0">
                          <a:effectLst/>
                        </a:rPr>
                        <a:t>TVET</a:t>
                      </a:r>
                      <a:endParaRPr lang="en-ZA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16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22</a:t>
                      </a:r>
                      <a:endParaRPr lang="en-ZA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408089">
                <a:tc>
                  <a:txBody>
                    <a:bodyPr/>
                    <a:lstStyle/>
                    <a:p>
                      <a:pPr algn="l" fontAlgn="b"/>
                      <a:r>
                        <a:rPr lang="en-ZA" sz="1600" b="1" u="none" strike="noStrike" dirty="0" smtClean="0">
                          <a:effectLst/>
                        </a:rPr>
                        <a:t>Planning and </a:t>
                      </a:r>
                      <a:r>
                        <a:rPr lang="en-ZA" sz="1600" b="1" u="none" strike="noStrike" dirty="0">
                          <a:effectLst/>
                        </a:rPr>
                        <a:t>coordination</a:t>
                      </a:r>
                      <a:endParaRPr lang="en-ZA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1600" b="1" u="none" strike="noStrike" dirty="0">
                          <a:effectLst/>
                        </a:rPr>
                        <a:t>28</a:t>
                      </a:r>
                      <a:endParaRPr lang="en-ZA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408089">
                <a:tc>
                  <a:txBody>
                    <a:bodyPr/>
                    <a:lstStyle/>
                    <a:p>
                      <a:pPr algn="l" fontAlgn="b"/>
                      <a:r>
                        <a:rPr lang="en-ZA" sz="1600" b="1" i="0" u="none" strike="noStrike" cap="all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</a:t>
                      </a:r>
                      <a:endParaRPr lang="en-ZA" sz="1600" b="1" i="0" u="none" strike="noStrike" cap="all" baseline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ZA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81</a:t>
                      </a:r>
                      <a:endParaRPr lang="en-ZA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4893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44624"/>
            <a:ext cx="8229600" cy="1143000"/>
          </a:xfrm>
        </p:spPr>
        <p:txBody>
          <a:bodyPr/>
          <a:lstStyle/>
          <a:p>
            <a:r>
              <a:rPr lang="en-ZA" dirty="0" smtClean="0"/>
              <a:t>Gaps in research to support skills planning: stakeholder perspectives 2012</a:t>
            </a:r>
            <a:endParaRPr lang="en-ZA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2590186"/>
              </p:ext>
            </p:extLst>
          </p:nvPr>
        </p:nvGraphicFramePr>
        <p:xfrm>
          <a:off x="0" y="1179104"/>
          <a:ext cx="9144000" cy="56788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91680"/>
                <a:gridCol w="7452320"/>
              </a:tblGrid>
              <a:tr h="313734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600" kern="1200" dirty="0" smtClean="0">
                          <a:effectLst/>
                        </a:rPr>
                        <a:t>TVET</a:t>
                      </a:r>
                      <a:endParaRPr lang="en-ZA" sz="1600" kern="1200" dirty="0">
                        <a:effectLst/>
                      </a:endParaRPr>
                    </a:p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effectLst/>
                        </a:rPr>
                        <a:t> </a:t>
                      </a:r>
                      <a:endParaRPr lang="en-ZA" sz="16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3189" marR="53189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to </a:t>
                      </a:r>
                      <a:r>
                        <a:rPr lang="en-US" sz="1400" b="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establish</a:t>
                      </a:r>
                      <a:r>
                        <a:rPr lang="en-US" sz="1400" b="0" kern="1200" baseline="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</a:t>
                      </a:r>
                      <a:r>
                        <a:rPr lang="en-US" sz="14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FET Business Management System</a:t>
                      </a:r>
                      <a:endParaRPr lang="en-ZA" sz="14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3189" marR="53189" marT="0" marB="0"/>
                </a:tc>
              </a:tr>
              <a:tr h="325827">
                <a:tc vMerge="1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ZA" sz="12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3189" marR="53189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Ability to manage and utilize data, effective M&amp;E</a:t>
                      </a:r>
                      <a:endParaRPr lang="en-ZA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3189" marR="53189" marT="0" marB="0"/>
                </a:tc>
              </a:tr>
              <a:tr h="559617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effectLst/>
                        </a:rPr>
                        <a:t>Skills </a:t>
                      </a:r>
                      <a:r>
                        <a:rPr lang="en-US" sz="1600" kern="1200" dirty="0" smtClean="0">
                          <a:effectLst/>
                        </a:rPr>
                        <a:t>development</a:t>
                      </a:r>
                      <a:endParaRPr lang="en-ZA" sz="1600" kern="1200" dirty="0">
                        <a:effectLst/>
                      </a:endParaRPr>
                    </a:p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effectLst/>
                        </a:rPr>
                        <a:t> </a:t>
                      </a:r>
                      <a:endParaRPr lang="en-ZA" sz="16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3189" marR="53189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Capacity building: data management and utilization, IT, strategic planning, research commissioning</a:t>
                      </a:r>
                      <a:endParaRPr lang="en-ZA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3189" marR="53189" marT="0" marB="0"/>
                </a:tc>
              </a:tr>
              <a:tr h="429817">
                <a:tc vMerge="1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ZA" sz="12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3189" marR="53189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Monitoring and evaluation of impact of NSDSIII grants</a:t>
                      </a:r>
                      <a:endParaRPr lang="en-ZA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3189" marR="53189" marT="0" marB="0"/>
                </a:tc>
              </a:tr>
              <a:tr h="333907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 dirty="0" smtClean="0">
                          <a:effectLst/>
                        </a:rPr>
                        <a:t>Planning</a:t>
                      </a:r>
                      <a:r>
                        <a:rPr lang="en-US" sz="1600" kern="1200" dirty="0">
                          <a:effectLst/>
                        </a:rPr>
                        <a:t> </a:t>
                      </a:r>
                      <a:endParaRPr lang="en-ZA" sz="16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3189" marR="53189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Integrated knowledge management system</a:t>
                      </a:r>
                      <a:endParaRPr lang="en-ZA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3189" marR="53189" marT="0" marB="0"/>
                </a:tc>
              </a:tr>
              <a:tr h="410872">
                <a:tc vMerge="1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ZA" sz="12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3189" marR="53189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Models for quantifying demand side data</a:t>
                      </a:r>
                      <a:endParaRPr lang="en-ZA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3189" marR="53189" marT="0" marB="0"/>
                </a:tc>
              </a:tr>
              <a:tr h="279808"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 dirty="0" smtClean="0">
                          <a:effectLst/>
                        </a:rPr>
                        <a:t>HRDC</a:t>
                      </a:r>
                      <a:r>
                        <a:rPr lang="en-US" sz="1600" kern="1200" baseline="0" dirty="0" smtClean="0">
                          <a:effectLst/>
                        </a:rPr>
                        <a:t> SA</a:t>
                      </a:r>
                      <a:r>
                        <a:rPr lang="en-US" sz="1600" kern="1200" dirty="0">
                          <a:effectLst/>
                        </a:rPr>
                        <a:t> </a:t>
                      </a:r>
                      <a:endParaRPr lang="en-ZA" sz="1600" kern="1200" dirty="0">
                        <a:effectLst/>
                      </a:endParaRPr>
                    </a:p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effectLst/>
                        </a:rPr>
                        <a:t> </a:t>
                      </a:r>
                      <a:endParaRPr lang="en-ZA" sz="16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3189" marR="53189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Establishment of effective planning capabilities</a:t>
                      </a:r>
                      <a:endParaRPr lang="en-ZA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3189" marR="53189" marT="0" marB="0"/>
                </a:tc>
              </a:tr>
              <a:tr h="279808">
                <a:tc vMerge="1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ZA" sz="12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3189" marR="53189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Ensure effective integration of MIS in DHET, DBE, DST, DPSA, SAQA,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DoL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STATS SA </a:t>
                      </a:r>
                      <a:endParaRPr lang="en-ZA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3189" marR="53189" marT="0" marB="0"/>
                </a:tc>
              </a:tr>
              <a:tr h="371395">
                <a:tc vMerge="1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ZA" sz="12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3189" marR="53189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Baseline indicators</a:t>
                      </a:r>
                      <a:endParaRPr lang="en-ZA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3189" marR="53189" marT="0" marB="0"/>
                </a:tc>
              </a:tr>
              <a:tr h="559617">
                <a:tc rowSpan="5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600" kern="1200" dirty="0" smtClean="0">
                          <a:effectLst/>
                        </a:rPr>
                        <a:t>SETAs and other agencies</a:t>
                      </a:r>
                      <a:endParaRPr lang="en-ZA" sz="1600" kern="1200" dirty="0">
                        <a:effectLst/>
                      </a:endParaRPr>
                    </a:p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effectLst/>
                        </a:rPr>
                        <a:t> </a:t>
                      </a:r>
                      <a:endParaRPr lang="en-ZA" sz="1600" kern="1200" dirty="0">
                        <a:effectLst/>
                      </a:endParaRPr>
                    </a:p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effectLst/>
                        </a:rPr>
                        <a:t> </a:t>
                      </a:r>
                      <a:endParaRPr lang="en-ZA" sz="1600" kern="1200" dirty="0">
                        <a:effectLst/>
                      </a:endParaRPr>
                    </a:p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effectLst/>
                        </a:rPr>
                        <a:t> </a:t>
                      </a:r>
                      <a:endParaRPr lang="en-ZA" sz="1600" kern="1200" dirty="0">
                        <a:effectLst/>
                      </a:endParaRPr>
                    </a:p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effectLst/>
                        </a:rPr>
                        <a:t> </a:t>
                      </a:r>
                      <a:endParaRPr lang="en-ZA" sz="1600" kern="1200" dirty="0">
                        <a:effectLst/>
                      </a:endParaRPr>
                    </a:p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effectLst/>
                        </a:rPr>
                        <a:t> </a:t>
                      </a:r>
                      <a:endParaRPr lang="en-ZA" sz="16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3189" marR="53189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Pool existing research to avoid duplication / fragmentation of datasets – audit of current research gathered into a 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repository</a:t>
                      </a:r>
                      <a:endParaRPr lang="en-ZA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3189" marR="53189" marT="0" marB="0"/>
                </a:tc>
              </a:tr>
              <a:tr h="279808">
                <a:tc vMerge="1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ZA" sz="12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3189" marR="53189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Input into skills planning for 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NSDSIII</a:t>
                      </a:r>
                      <a:endParaRPr lang="en-ZA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3189" marR="53189" marT="0" marB="0"/>
                </a:tc>
              </a:tr>
              <a:tr h="559617">
                <a:tc vMerge="1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ZA" sz="12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3189" marR="53189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Value of coordination, dialogue, institutionalization within government, alignment between government, research community, academics</a:t>
                      </a:r>
                      <a:endParaRPr lang="en-ZA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3189" marR="53189" marT="0" marB="0"/>
                </a:tc>
              </a:tr>
              <a:tr h="559617">
                <a:tc vMerge="1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ZA" sz="12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3189" marR="53189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Research community to work together to set research 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agenda, 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to fill 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gaps, 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but use existing research capacity to maximize quick wins</a:t>
                      </a:r>
                      <a:endParaRPr lang="en-ZA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3189" marR="53189" marT="0" marB="0"/>
                </a:tc>
              </a:tr>
              <a:tr h="415451">
                <a:tc vMerge="1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ZA" sz="12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3189" marR="53189" marT="0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Develop generic patterns and templates for all 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SETAs</a:t>
                      </a:r>
                      <a:endParaRPr lang="en-ZA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3189" marR="53189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6196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MIP">
  <a:themeElements>
    <a:clrScheme name="LMIP">
      <a:dk1>
        <a:sysClr val="windowText" lastClr="000000"/>
      </a:dk1>
      <a:lt1>
        <a:srgbClr val="FFFFFF"/>
      </a:lt1>
      <a:dk2>
        <a:srgbClr val="7F7F7F"/>
      </a:dk2>
      <a:lt2>
        <a:srgbClr val="EEECE1"/>
      </a:lt2>
      <a:accent1>
        <a:srgbClr val="00B5AD"/>
      </a:accent1>
      <a:accent2>
        <a:srgbClr val="EE2D2F"/>
      </a:accent2>
      <a:accent3>
        <a:srgbClr val="F7941E"/>
      </a:accent3>
      <a:accent4>
        <a:srgbClr val="D1FFFD"/>
      </a:accent4>
      <a:accent5>
        <a:srgbClr val="FCE0E0"/>
      </a:accent5>
      <a:accent6>
        <a:srgbClr val="FDE6CB"/>
      </a:accent6>
      <a:hlink>
        <a:srgbClr val="EE2D2F"/>
      </a:hlink>
      <a:folHlink>
        <a:srgbClr val="00B5A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LMIP">
    <a:dk1>
      <a:sysClr val="windowText" lastClr="000000"/>
    </a:dk1>
    <a:lt1>
      <a:srgbClr val="FFFFFF"/>
    </a:lt1>
    <a:dk2>
      <a:srgbClr val="7F7F7F"/>
    </a:dk2>
    <a:lt2>
      <a:srgbClr val="EEECE1"/>
    </a:lt2>
    <a:accent1>
      <a:srgbClr val="00B5AD"/>
    </a:accent1>
    <a:accent2>
      <a:srgbClr val="EE2D2F"/>
    </a:accent2>
    <a:accent3>
      <a:srgbClr val="F7941E"/>
    </a:accent3>
    <a:accent4>
      <a:srgbClr val="D1FFFD"/>
    </a:accent4>
    <a:accent5>
      <a:srgbClr val="FCE0E0"/>
    </a:accent5>
    <a:accent6>
      <a:srgbClr val="FDE6CB"/>
    </a:accent6>
    <a:hlink>
      <a:srgbClr val="EE2D2F"/>
    </a:hlink>
    <a:folHlink>
      <a:srgbClr val="00B5AD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761F1C9AF29834080664A0587DB5B13" ma:contentTypeVersion="0" ma:contentTypeDescription="Create a new document." ma:contentTypeScope="" ma:versionID="b0c6471dd7607d74944ec248c6b34ea2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910FAC8-A089-492F-A865-69CE399659CD}"/>
</file>

<file path=customXml/itemProps2.xml><?xml version="1.0" encoding="utf-8"?>
<ds:datastoreItem xmlns:ds="http://schemas.openxmlformats.org/officeDocument/2006/customXml" ds:itemID="{D4B47694-6234-4F54-AA44-A0E18BFD32B8}"/>
</file>

<file path=customXml/itemProps3.xml><?xml version="1.0" encoding="utf-8"?>
<ds:datastoreItem xmlns:ds="http://schemas.openxmlformats.org/officeDocument/2006/customXml" ds:itemID="{8A3FE284-E1BB-4407-A37B-F24CAA2444AD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1492</TotalTime>
  <Words>974</Words>
  <Application>Microsoft Office PowerPoint</Application>
  <PresentationFormat>On-screen Show (4:3)</PresentationFormat>
  <Paragraphs>206</Paragraphs>
  <Slides>13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LMIP</vt:lpstr>
      <vt:lpstr>What is the current state of research on PSET?</vt:lpstr>
      <vt:lpstr>What is the current state of research on PSET?</vt:lpstr>
      <vt:lpstr>The scale of research reflects the ‘inverted pyramid’ of PSET in South Africa</vt:lpstr>
      <vt:lpstr>PowerPoint Presentation</vt:lpstr>
      <vt:lpstr>PowerPoint Presentation</vt:lpstr>
      <vt:lpstr>PowerPoint Presentation</vt:lpstr>
      <vt:lpstr>Therefore: the LMIP Repository</vt:lpstr>
      <vt:lpstr>Growing the LMIP repository of PSET research </vt:lpstr>
      <vt:lpstr>Gaps in research to support skills planning: stakeholder perspectives 2012</vt:lpstr>
      <vt:lpstr>Reconfiguring the post school sector:  themes and gaps</vt:lpstr>
      <vt:lpstr>PowerPoint Presentation</vt:lpstr>
      <vt:lpstr>Understanding changing occupational milieus and identities: themes and gaps 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Azinga Tele</dc:creator>
  <cp:lastModifiedBy>Glenda Esther G E. Kruss Van Der Heever</cp:lastModifiedBy>
  <cp:revision>67</cp:revision>
  <dcterms:created xsi:type="dcterms:W3CDTF">2014-10-02T06:35:18Z</dcterms:created>
  <dcterms:modified xsi:type="dcterms:W3CDTF">2014-11-03T08:30:13Z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0x010100B761F1C9AF29834080664A0587DB5B13</vt:lpwstr>
  </property>
</Properties>
</file>